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53" r:id="rId1"/>
  </p:sldMasterIdLst>
  <p:notesMasterIdLst>
    <p:notesMasterId r:id="rId69"/>
  </p:notesMasterIdLst>
  <p:sldIdLst>
    <p:sldId id="256" r:id="rId2"/>
    <p:sldId id="259" r:id="rId3"/>
    <p:sldId id="290" r:id="rId4"/>
    <p:sldId id="274" r:id="rId5"/>
    <p:sldId id="276" r:id="rId6"/>
    <p:sldId id="277" r:id="rId7"/>
    <p:sldId id="278" r:id="rId8"/>
    <p:sldId id="279" r:id="rId9"/>
    <p:sldId id="280" r:id="rId10"/>
    <p:sldId id="281" r:id="rId11"/>
    <p:sldId id="282" r:id="rId12"/>
    <p:sldId id="284" r:id="rId13"/>
    <p:sldId id="275" r:id="rId14"/>
    <p:sldId id="260" r:id="rId15"/>
    <p:sldId id="261" r:id="rId16"/>
    <p:sldId id="262" r:id="rId17"/>
    <p:sldId id="264" r:id="rId18"/>
    <p:sldId id="265" r:id="rId19"/>
    <p:sldId id="266" r:id="rId20"/>
    <p:sldId id="267" r:id="rId21"/>
    <p:sldId id="268" r:id="rId22"/>
    <p:sldId id="263" r:id="rId23"/>
    <p:sldId id="269" r:id="rId24"/>
    <p:sldId id="270" r:id="rId25"/>
    <p:sldId id="271" r:id="rId26"/>
    <p:sldId id="272" r:id="rId27"/>
    <p:sldId id="273" r:id="rId28"/>
    <p:sldId id="285" r:id="rId29"/>
    <p:sldId id="286" r:id="rId30"/>
    <p:sldId id="287" r:id="rId31"/>
    <p:sldId id="288" r:id="rId32"/>
    <p:sldId id="289" r:id="rId33"/>
    <p:sldId id="307" r:id="rId34"/>
    <p:sldId id="308" r:id="rId35"/>
    <p:sldId id="291" r:id="rId36"/>
    <p:sldId id="321" r:id="rId37"/>
    <p:sldId id="310" r:id="rId38"/>
    <p:sldId id="311" r:id="rId39"/>
    <p:sldId id="322" r:id="rId40"/>
    <p:sldId id="312" r:id="rId41"/>
    <p:sldId id="313" r:id="rId42"/>
    <p:sldId id="323" r:id="rId43"/>
    <p:sldId id="314" r:id="rId44"/>
    <p:sldId id="324" r:id="rId45"/>
    <p:sldId id="325" r:id="rId46"/>
    <p:sldId id="315" r:id="rId47"/>
    <p:sldId id="316" r:id="rId48"/>
    <p:sldId id="317" r:id="rId49"/>
    <p:sldId id="318" r:id="rId50"/>
    <p:sldId id="319" r:id="rId51"/>
    <p:sldId id="320" r:id="rId52"/>
    <p:sldId id="293" r:id="rId53"/>
    <p:sldId id="292" r:id="rId54"/>
    <p:sldId id="294" r:id="rId55"/>
    <p:sldId id="295" r:id="rId56"/>
    <p:sldId id="296" r:id="rId57"/>
    <p:sldId id="297" r:id="rId58"/>
    <p:sldId id="309" r:id="rId59"/>
    <p:sldId id="298" r:id="rId60"/>
    <p:sldId id="299" r:id="rId61"/>
    <p:sldId id="300" r:id="rId62"/>
    <p:sldId id="302" r:id="rId63"/>
    <p:sldId id="301" r:id="rId64"/>
    <p:sldId id="303" r:id="rId65"/>
    <p:sldId id="304" r:id="rId66"/>
    <p:sldId id="305" r:id="rId67"/>
    <p:sldId id="306" r:id="rId6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7980"/>
    <p:restoredTop sz="58353"/>
  </p:normalViewPr>
  <p:slideViewPr>
    <p:cSldViewPr snapToGrid="0" snapToObjects="1">
      <p:cViewPr>
        <p:scale>
          <a:sx n="95" d="100"/>
          <a:sy n="95" d="100"/>
        </p:scale>
        <p:origin x="1008" y="8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BC5D817-2532-534C-9C85-4E3868D549CE}" type="datetimeFigureOut">
              <a:rPr lang="en-US" smtClean="0"/>
              <a:t>12/30/21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37C1EA3-F53F-1B47-B656-7229C750B466}" type="slidenum">
              <a:rPr lang="en-US" smtClean="0"/>
              <a:t>‹#›</a:t>
            </a:fld>
            <a:endParaRPr lang="en-US"/>
          </a:p>
        </p:txBody>
      </p:sp>
    </p:spTree>
    <p:extLst>
      <p:ext uri="{BB962C8B-B14F-4D97-AF65-F5344CB8AC3E}">
        <p14:creationId xmlns:p14="http://schemas.microsoft.com/office/powerpoint/2010/main" val="8533900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MY" sz="1200" b="0" i="0" kern="1200" dirty="0">
                <a:solidFill>
                  <a:schemeClr val="tx1"/>
                </a:solidFill>
                <a:effectLst/>
                <a:latin typeface="+mn-lt"/>
                <a:ea typeface="+mn-ea"/>
                <a:cs typeface="+mn-cs"/>
              </a:rPr>
              <a:t>Few points that can be noted here is :</a:t>
            </a:r>
          </a:p>
          <a:p>
            <a:endParaRPr lang="en-MY" sz="1200" b="0" i="0" kern="1200" dirty="0">
              <a:solidFill>
                <a:schemeClr val="tx1"/>
              </a:solidFill>
              <a:effectLst/>
              <a:latin typeface="+mn-lt"/>
              <a:ea typeface="+mn-ea"/>
              <a:cs typeface="+mn-cs"/>
            </a:endParaRPr>
          </a:p>
          <a:p>
            <a:r>
              <a:rPr lang="en-MY" sz="1200" b="0" i="0" kern="1200" dirty="0">
                <a:solidFill>
                  <a:schemeClr val="tx1"/>
                </a:solidFill>
                <a:effectLst/>
                <a:latin typeface="+mn-lt"/>
                <a:ea typeface="+mn-ea"/>
                <a:cs typeface="+mn-cs"/>
              </a:rPr>
              <a:t>Shown in </a:t>
            </a:r>
            <a:r>
              <a:rPr lang="en-MY" sz="1200" b="0" i="1" kern="1200" dirty="0">
                <a:solidFill>
                  <a:schemeClr val="tx1"/>
                </a:solidFill>
                <a:effectLst/>
                <a:latin typeface="+mn-lt"/>
                <a:ea typeface="+mn-ea"/>
                <a:cs typeface="+mn-cs"/>
              </a:rPr>
              <a:t>Blue</a:t>
            </a:r>
            <a:r>
              <a:rPr lang="en-MY" sz="1200" b="0" i="0" kern="1200" dirty="0">
                <a:solidFill>
                  <a:schemeClr val="tx1"/>
                </a:solidFill>
                <a:effectLst/>
                <a:latin typeface="+mn-lt"/>
                <a:ea typeface="+mn-ea"/>
                <a:cs typeface="+mn-cs"/>
              </a:rPr>
              <a:t> along the diagonal, we see the variance of scores for each test. The art test has the biggest variance (720); and the English test, the smallest (360). So we can say that art test scores have more variability than English test scores.</a:t>
            </a:r>
          </a:p>
          <a:p>
            <a:endParaRPr lang="en-MY" sz="1200" b="0" i="0" kern="1200" dirty="0">
              <a:solidFill>
                <a:schemeClr val="tx1"/>
              </a:solidFill>
              <a:effectLst/>
              <a:latin typeface="+mn-lt"/>
              <a:ea typeface="+mn-ea"/>
              <a:cs typeface="+mn-cs"/>
            </a:endParaRPr>
          </a:p>
          <a:p>
            <a:r>
              <a:rPr lang="en-MY" sz="1200" b="0" i="0" kern="1200" dirty="0">
                <a:solidFill>
                  <a:schemeClr val="tx1"/>
                </a:solidFill>
                <a:effectLst/>
                <a:latin typeface="+mn-lt"/>
                <a:ea typeface="+mn-ea"/>
                <a:cs typeface="+mn-cs"/>
              </a:rPr>
              <a:t>The covariance is displayed in black in the off-diagonal elements of the matrix </a:t>
            </a:r>
            <a:r>
              <a:rPr lang="en-MY" sz="1200" b="1" i="0" kern="1200" dirty="0">
                <a:solidFill>
                  <a:schemeClr val="tx1"/>
                </a:solidFill>
                <a:effectLst/>
                <a:latin typeface="+mn-lt"/>
                <a:ea typeface="+mn-ea"/>
                <a:cs typeface="+mn-cs"/>
              </a:rPr>
              <a:t>A</a:t>
            </a:r>
          </a:p>
          <a:p>
            <a:endParaRPr lang="en-MY" sz="1200" b="0" i="0" kern="1200" dirty="0">
              <a:solidFill>
                <a:schemeClr val="tx1"/>
              </a:solidFill>
              <a:effectLst/>
              <a:latin typeface="+mn-lt"/>
              <a:ea typeface="+mn-ea"/>
              <a:cs typeface="+mn-cs"/>
            </a:endParaRPr>
          </a:p>
          <a:p>
            <a:r>
              <a:rPr lang="en-MY" sz="1200" b="1" i="0" kern="1200" dirty="0">
                <a:solidFill>
                  <a:schemeClr val="tx1"/>
                </a:solidFill>
                <a:effectLst/>
                <a:latin typeface="+mn-lt"/>
                <a:ea typeface="+mn-ea"/>
                <a:cs typeface="+mn-cs"/>
              </a:rPr>
              <a:t>a) </a:t>
            </a:r>
            <a:r>
              <a:rPr lang="en-MY" sz="1200" b="0" i="0" kern="1200" dirty="0">
                <a:solidFill>
                  <a:schemeClr val="tx1"/>
                </a:solidFill>
                <a:effectLst/>
                <a:latin typeface="+mn-lt"/>
                <a:ea typeface="+mn-ea"/>
                <a:cs typeface="+mn-cs"/>
              </a:rPr>
              <a:t>The covariance between math and English is positive (360), and the covariance between math and art is positive (180). This means the scores tend to covary in a positive way. As scores on math go up, scores on art and English also tend to go up; and vice versa.</a:t>
            </a:r>
          </a:p>
          <a:p>
            <a:endParaRPr lang="en-MY" sz="1200" b="0" i="0" kern="1200" dirty="0">
              <a:solidFill>
                <a:schemeClr val="tx1"/>
              </a:solidFill>
              <a:effectLst/>
              <a:latin typeface="+mn-lt"/>
              <a:ea typeface="+mn-ea"/>
              <a:cs typeface="+mn-cs"/>
            </a:endParaRPr>
          </a:p>
          <a:p>
            <a:r>
              <a:rPr lang="en-MY" sz="1200" b="1" i="0" kern="1200" dirty="0">
                <a:solidFill>
                  <a:schemeClr val="tx1"/>
                </a:solidFill>
                <a:effectLst/>
                <a:latin typeface="+mn-lt"/>
                <a:ea typeface="+mn-ea"/>
                <a:cs typeface="+mn-cs"/>
              </a:rPr>
              <a:t>b)</a:t>
            </a:r>
            <a:r>
              <a:rPr lang="en-MY" sz="1200" b="0" i="0" kern="1200" dirty="0">
                <a:solidFill>
                  <a:schemeClr val="tx1"/>
                </a:solidFill>
                <a:effectLst/>
                <a:latin typeface="+mn-lt"/>
                <a:ea typeface="+mn-ea"/>
                <a:cs typeface="+mn-cs"/>
              </a:rPr>
              <a:t> The covariance between English and art, however, is zero. This means there tends to be no predictable relationship between the movement of English and art scores.</a:t>
            </a:r>
          </a:p>
          <a:p>
            <a:endParaRPr lang="en-US" dirty="0"/>
          </a:p>
        </p:txBody>
      </p:sp>
      <p:sp>
        <p:nvSpPr>
          <p:cNvPr id="4" name="Slide Number Placeholder 3"/>
          <p:cNvSpPr>
            <a:spLocks noGrp="1"/>
          </p:cNvSpPr>
          <p:nvPr>
            <p:ph type="sldNum" sz="quarter" idx="5"/>
          </p:nvPr>
        </p:nvSpPr>
        <p:spPr/>
        <p:txBody>
          <a:bodyPr/>
          <a:lstStyle/>
          <a:p>
            <a:fld id="{337C1EA3-F53F-1B47-B656-7229C750B466}" type="slidenum">
              <a:rPr lang="en-US" smtClean="0"/>
              <a:t>5</a:t>
            </a:fld>
            <a:endParaRPr lang="en-US"/>
          </a:p>
        </p:txBody>
      </p:sp>
    </p:spTree>
    <p:extLst>
      <p:ext uri="{BB962C8B-B14F-4D97-AF65-F5344CB8AC3E}">
        <p14:creationId xmlns:p14="http://schemas.microsoft.com/office/powerpoint/2010/main" val="41189004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37C1EA3-F53F-1B47-B656-7229C750B466}" type="slidenum">
              <a:rPr lang="en-US" smtClean="0"/>
              <a:t>35</a:t>
            </a:fld>
            <a:endParaRPr lang="en-US"/>
          </a:p>
        </p:txBody>
      </p:sp>
    </p:spTree>
    <p:extLst>
      <p:ext uri="{BB962C8B-B14F-4D97-AF65-F5344CB8AC3E}">
        <p14:creationId xmlns:p14="http://schemas.microsoft.com/office/powerpoint/2010/main" val="42176115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37C1EA3-F53F-1B47-B656-7229C750B466}" type="slidenum">
              <a:rPr lang="en-US" smtClean="0"/>
              <a:t>36</a:t>
            </a:fld>
            <a:endParaRPr lang="en-US"/>
          </a:p>
        </p:txBody>
      </p:sp>
    </p:spTree>
    <p:extLst>
      <p:ext uri="{BB962C8B-B14F-4D97-AF65-F5344CB8AC3E}">
        <p14:creationId xmlns:p14="http://schemas.microsoft.com/office/powerpoint/2010/main" val="25715471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37C1EA3-F53F-1B47-B656-7229C750B466}" type="slidenum">
              <a:rPr lang="en-US" smtClean="0"/>
              <a:t>37</a:t>
            </a:fld>
            <a:endParaRPr lang="en-US"/>
          </a:p>
        </p:txBody>
      </p:sp>
    </p:spTree>
    <p:extLst>
      <p:ext uri="{BB962C8B-B14F-4D97-AF65-F5344CB8AC3E}">
        <p14:creationId xmlns:p14="http://schemas.microsoft.com/office/powerpoint/2010/main" val="12922224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37C1EA3-F53F-1B47-B656-7229C750B466}" type="slidenum">
              <a:rPr lang="en-US" smtClean="0"/>
              <a:t>38</a:t>
            </a:fld>
            <a:endParaRPr lang="en-US"/>
          </a:p>
        </p:txBody>
      </p:sp>
    </p:spTree>
    <p:extLst>
      <p:ext uri="{BB962C8B-B14F-4D97-AF65-F5344CB8AC3E}">
        <p14:creationId xmlns:p14="http://schemas.microsoft.com/office/powerpoint/2010/main" val="2150712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37C1EA3-F53F-1B47-B656-7229C750B466}" type="slidenum">
              <a:rPr lang="en-US" smtClean="0"/>
              <a:t>39</a:t>
            </a:fld>
            <a:endParaRPr lang="en-US"/>
          </a:p>
        </p:txBody>
      </p:sp>
    </p:spTree>
    <p:extLst>
      <p:ext uri="{BB962C8B-B14F-4D97-AF65-F5344CB8AC3E}">
        <p14:creationId xmlns:p14="http://schemas.microsoft.com/office/powerpoint/2010/main" val="29657380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37C1EA3-F53F-1B47-B656-7229C750B466}" type="slidenum">
              <a:rPr lang="en-US" smtClean="0"/>
              <a:t>40</a:t>
            </a:fld>
            <a:endParaRPr lang="en-US"/>
          </a:p>
        </p:txBody>
      </p:sp>
    </p:spTree>
    <p:extLst>
      <p:ext uri="{BB962C8B-B14F-4D97-AF65-F5344CB8AC3E}">
        <p14:creationId xmlns:p14="http://schemas.microsoft.com/office/powerpoint/2010/main" val="23171452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37C1EA3-F53F-1B47-B656-7229C750B466}" type="slidenum">
              <a:rPr lang="en-US" smtClean="0"/>
              <a:t>41</a:t>
            </a:fld>
            <a:endParaRPr lang="en-US"/>
          </a:p>
        </p:txBody>
      </p:sp>
    </p:spTree>
    <p:extLst>
      <p:ext uri="{BB962C8B-B14F-4D97-AF65-F5344CB8AC3E}">
        <p14:creationId xmlns:p14="http://schemas.microsoft.com/office/powerpoint/2010/main" val="13578762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37C1EA3-F53F-1B47-B656-7229C750B466}" type="slidenum">
              <a:rPr lang="en-US" smtClean="0"/>
              <a:t>42</a:t>
            </a:fld>
            <a:endParaRPr lang="en-US"/>
          </a:p>
        </p:txBody>
      </p:sp>
    </p:spTree>
    <p:extLst>
      <p:ext uri="{BB962C8B-B14F-4D97-AF65-F5344CB8AC3E}">
        <p14:creationId xmlns:p14="http://schemas.microsoft.com/office/powerpoint/2010/main" val="22833984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37C1EA3-F53F-1B47-B656-7229C750B466}" type="slidenum">
              <a:rPr lang="en-US" smtClean="0"/>
              <a:t>43</a:t>
            </a:fld>
            <a:endParaRPr lang="en-US"/>
          </a:p>
        </p:txBody>
      </p:sp>
    </p:spTree>
    <p:extLst>
      <p:ext uri="{BB962C8B-B14F-4D97-AF65-F5344CB8AC3E}">
        <p14:creationId xmlns:p14="http://schemas.microsoft.com/office/powerpoint/2010/main" val="20718879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37C1EA3-F53F-1B47-B656-7229C750B466}" type="slidenum">
              <a:rPr lang="en-US" smtClean="0"/>
              <a:t>44</a:t>
            </a:fld>
            <a:endParaRPr lang="en-US"/>
          </a:p>
        </p:txBody>
      </p:sp>
    </p:spTree>
    <p:extLst>
      <p:ext uri="{BB962C8B-B14F-4D97-AF65-F5344CB8AC3E}">
        <p14:creationId xmlns:p14="http://schemas.microsoft.com/office/powerpoint/2010/main" val="28507506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MY" sz="1200" b="0" i="1" kern="1200" dirty="0">
                <a:solidFill>
                  <a:schemeClr val="tx1"/>
                </a:solidFill>
                <a:effectLst/>
                <a:latin typeface="+mn-lt"/>
                <a:ea typeface="+mn-ea"/>
                <a:cs typeface="+mn-cs"/>
              </a:rPr>
              <a:t>Intuitively, an eigenvector is a vector whose direction remains unchanged when a linear transformation is applied to it.</a:t>
            </a:r>
          </a:p>
          <a:p>
            <a:endParaRPr lang="en-MY" sz="1200" b="0" i="1" kern="1200" dirty="0">
              <a:solidFill>
                <a:schemeClr val="tx1"/>
              </a:solidFill>
              <a:effectLst/>
              <a:latin typeface="+mn-lt"/>
              <a:ea typeface="+mn-ea"/>
              <a:cs typeface="+mn-cs"/>
            </a:endParaRPr>
          </a:p>
          <a:p>
            <a:r>
              <a:rPr lang="en-MY" sz="1200" b="0" i="0" kern="1200" dirty="0">
                <a:solidFill>
                  <a:schemeClr val="tx1"/>
                </a:solidFill>
                <a:effectLst/>
                <a:latin typeface="+mn-lt"/>
                <a:ea typeface="+mn-ea"/>
                <a:cs typeface="+mn-cs"/>
              </a:rPr>
              <a:t>Now, we can easily compute eigenvalue and eigenvectors from the covariance matrix that we have above.</a:t>
            </a:r>
          </a:p>
          <a:p>
            <a:endParaRPr lang="en-MY" sz="1200" b="0" i="0" kern="1200" dirty="0">
              <a:solidFill>
                <a:schemeClr val="tx1"/>
              </a:solidFill>
              <a:effectLst/>
              <a:latin typeface="+mn-lt"/>
              <a:ea typeface="+mn-ea"/>
              <a:cs typeface="+mn-cs"/>
            </a:endParaRPr>
          </a:p>
          <a:p>
            <a:r>
              <a:rPr lang="en-MY" sz="1200" b="0" i="1" kern="1200" dirty="0">
                <a:solidFill>
                  <a:schemeClr val="tx1"/>
                </a:solidFill>
                <a:effectLst/>
                <a:latin typeface="+mn-lt"/>
                <a:ea typeface="+mn-ea"/>
                <a:cs typeface="+mn-cs"/>
              </a:rPr>
              <a:t>Let </a:t>
            </a:r>
            <a:r>
              <a:rPr lang="en-MY" sz="1200" b="1" i="0" kern="1200" dirty="0">
                <a:solidFill>
                  <a:schemeClr val="tx1"/>
                </a:solidFill>
                <a:effectLst/>
                <a:latin typeface="+mn-lt"/>
                <a:ea typeface="+mn-ea"/>
                <a:cs typeface="+mn-cs"/>
              </a:rPr>
              <a:t>A</a:t>
            </a:r>
            <a:r>
              <a:rPr lang="en-MY" sz="1200" b="0" i="1" kern="1200" dirty="0">
                <a:solidFill>
                  <a:schemeClr val="tx1"/>
                </a:solidFill>
                <a:effectLst/>
                <a:latin typeface="+mn-lt"/>
                <a:ea typeface="+mn-ea"/>
                <a:cs typeface="+mn-cs"/>
              </a:rPr>
              <a:t> be a square matrix, </a:t>
            </a:r>
            <a:r>
              <a:rPr lang="el-GR" sz="1200" b="1" i="1" kern="1200" dirty="0">
                <a:solidFill>
                  <a:schemeClr val="tx1"/>
                </a:solidFill>
                <a:effectLst/>
                <a:latin typeface="+mn-lt"/>
                <a:ea typeface="+mn-ea"/>
                <a:cs typeface="+mn-cs"/>
              </a:rPr>
              <a:t>ν</a:t>
            </a:r>
            <a:r>
              <a:rPr lang="el-GR" sz="1200" b="0" i="1" kern="1200" dirty="0">
                <a:solidFill>
                  <a:schemeClr val="tx1"/>
                </a:solidFill>
                <a:effectLst/>
                <a:latin typeface="+mn-lt"/>
                <a:ea typeface="+mn-ea"/>
                <a:cs typeface="+mn-cs"/>
              </a:rPr>
              <a:t> </a:t>
            </a:r>
            <a:r>
              <a:rPr lang="en-MY" sz="1200" b="0" i="1" kern="1200" dirty="0">
                <a:solidFill>
                  <a:schemeClr val="tx1"/>
                </a:solidFill>
                <a:effectLst/>
                <a:latin typeface="+mn-lt"/>
                <a:ea typeface="+mn-ea"/>
                <a:cs typeface="+mn-cs"/>
              </a:rPr>
              <a:t>a vector and </a:t>
            </a:r>
            <a:r>
              <a:rPr lang="el-GR" sz="1200" b="1" i="1" kern="1200" dirty="0">
                <a:solidFill>
                  <a:schemeClr val="tx1"/>
                </a:solidFill>
                <a:effectLst/>
                <a:latin typeface="+mn-lt"/>
                <a:ea typeface="+mn-ea"/>
                <a:cs typeface="+mn-cs"/>
              </a:rPr>
              <a:t>λ</a:t>
            </a:r>
            <a:r>
              <a:rPr lang="el-GR" sz="1200" b="0" i="1" kern="1200" dirty="0">
                <a:solidFill>
                  <a:schemeClr val="tx1"/>
                </a:solidFill>
                <a:effectLst/>
                <a:latin typeface="+mn-lt"/>
                <a:ea typeface="+mn-ea"/>
                <a:cs typeface="+mn-cs"/>
              </a:rPr>
              <a:t> </a:t>
            </a:r>
            <a:r>
              <a:rPr lang="en-MY" sz="1200" b="0" i="1" kern="1200" dirty="0">
                <a:solidFill>
                  <a:schemeClr val="tx1"/>
                </a:solidFill>
                <a:effectLst/>
                <a:latin typeface="+mn-lt"/>
                <a:ea typeface="+mn-ea"/>
                <a:cs typeface="+mn-cs"/>
              </a:rPr>
              <a:t>a scalar that satisfies </a:t>
            </a:r>
            <a:r>
              <a:rPr lang="en-MY" sz="1200" b="1" i="0" kern="1200" dirty="0">
                <a:solidFill>
                  <a:schemeClr val="tx1"/>
                </a:solidFill>
                <a:effectLst/>
                <a:latin typeface="+mn-lt"/>
                <a:ea typeface="+mn-ea"/>
                <a:cs typeface="+mn-cs"/>
              </a:rPr>
              <a:t>A</a:t>
            </a:r>
            <a:r>
              <a:rPr lang="el-GR" sz="1200" b="0" i="1" kern="1200" dirty="0">
                <a:solidFill>
                  <a:schemeClr val="tx1"/>
                </a:solidFill>
                <a:effectLst/>
                <a:latin typeface="+mn-lt"/>
                <a:ea typeface="+mn-ea"/>
                <a:cs typeface="+mn-cs"/>
              </a:rPr>
              <a:t>ν</a:t>
            </a:r>
            <a:r>
              <a:rPr lang="el-GR" sz="1200" b="1" i="1" kern="1200" dirty="0">
                <a:solidFill>
                  <a:schemeClr val="tx1"/>
                </a:solidFill>
                <a:effectLst/>
                <a:latin typeface="+mn-lt"/>
                <a:ea typeface="+mn-ea"/>
                <a:cs typeface="+mn-cs"/>
              </a:rPr>
              <a:t> = </a:t>
            </a:r>
            <a:r>
              <a:rPr lang="el-GR" sz="1200" b="1" i="1" kern="1200" dirty="0" err="1">
                <a:solidFill>
                  <a:schemeClr val="tx1"/>
                </a:solidFill>
                <a:effectLst/>
                <a:latin typeface="+mn-lt"/>
                <a:ea typeface="+mn-ea"/>
                <a:cs typeface="+mn-cs"/>
              </a:rPr>
              <a:t>λ</a:t>
            </a:r>
            <a:r>
              <a:rPr lang="el-GR" sz="1200" b="0" i="1" kern="1200" dirty="0" err="1">
                <a:solidFill>
                  <a:schemeClr val="tx1"/>
                </a:solidFill>
                <a:effectLst/>
                <a:latin typeface="+mn-lt"/>
                <a:ea typeface="+mn-ea"/>
                <a:cs typeface="+mn-cs"/>
              </a:rPr>
              <a:t>ν</a:t>
            </a:r>
            <a:r>
              <a:rPr lang="el-GR" sz="1200" b="0" i="1" kern="1200" dirty="0">
                <a:solidFill>
                  <a:schemeClr val="tx1"/>
                </a:solidFill>
                <a:effectLst/>
                <a:latin typeface="+mn-lt"/>
                <a:ea typeface="+mn-ea"/>
                <a:cs typeface="+mn-cs"/>
              </a:rPr>
              <a:t>, </a:t>
            </a:r>
            <a:r>
              <a:rPr lang="en-MY" sz="1200" b="0" i="1" kern="1200" dirty="0">
                <a:solidFill>
                  <a:schemeClr val="tx1"/>
                </a:solidFill>
                <a:effectLst/>
                <a:latin typeface="+mn-lt"/>
                <a:ea typeface="+mn-ea"/>
                <a:cs typeface="+mn-cs"/>
              </a:rPr>
              <a:t>then </a:t>
            </a:r>
            <a:r>
              <a:rPr lang="el-GR" sz="1200" b="1" i="1" kern="1200" dirty="0">
                <a:solidFill>
                  <a:schemeClr val="tx1"/>
                </a:solidFill>
                <a:effectLst/>
                <a:latin typeface="+mn-lt"/>
                <a:ea typeface="+mn-ea"/>
                <a:cs typeface="+mn-cs"/>
              </a:rPr>
              <a:t>λ</a:t>
            </a:r>
            <a:r>
              <a:rPr lang="el-GR" sz="1200" b="0" i="1" kern="1200" dirty="0">
                <a:solidFill>
                  <a:schemeClr val="tx1"/>
                </a:solidFill>
                <a:effectLst/>
                <a:latin typeface="+mn-lt"/>
                <a:ea typeface="+mn-ea"/>
                <a:cs typeface="+mn-cs"/>
              </a:rPr>
              <a:t> </a:t>
            </a:r>
            <a:r>
              <a:rPr lang="en-MY" sz="1200" b="0" i="1" kern="1200" dirty="0">
                <a:solidFill>
                  <a:schemeClr val="tx1"/>
                </a:solidFill>
                <a:effectLst/>
                <a:latin typeface="+mn-lt"/>
                <a:ea typeface="+mn-ea"/>
                <a:cs typeface="+mn-cs"/>
              </a:rPr>
              <a:t>is called eigenvalue associated with eigenvector </a:t>
            </a:r>
            <a:r>
              <a:rPr lang="el-GR" sz="1200" b="1" i="1" kern="1200" dirty="0">
                <a:solidFill>
                  <a:schemeClr val="tx1"/>
                </a:solidFill>
                <a:effectLst/>
                <a:latin typeface="+mn-lt"/>
                <a:ea typeface="+mn-ea"/>
                <a:cs typeface="+mn-cs"/>
              </a:rPr>
              <a:t>ν</a:t>
            </a:r>
            <a:r>
              <a:rPr lang="el-GR" sz="1200" b="0" i="1" kern="1200" dirty="0">
                <a:solidFill>
                  <a:schemeClr val="tx1"/>
                </a:solidFill>
                <a:effectLst/>
                <a:latin typeface="+mn-lt"/>
                <a:ea typeface="+mn-ea"/>
                <a:cs typeface="+mn-cs"/>
              </a:rPr>
              <a:t> </a:t>
            </a:r>
            <a:r>
              <a:rPr lang="en-MY" sz="1200" b="0" i="1" kern="1200" dirty="0">
                <a:solidFill>
                  <a:schemeClr val="tx1"/>
                </a:solidFill>
                <a:effectLst/>
                <a:latin typeface="+mn-lt"/>
                <a:ea typeface="+mn-ea"/>
                <a:cs typeface="+mn-cs"/>
              </a:rPr>
              <a:t>of </a:t>
            </a:r>
            <a:r>
              <a:rPr lang="en-MY" sz="1200" b="1" i="0" kern="1200" dirty="0">
                <a:solidFill>
                  <a:schemeClr val="tx1"/>
                </a:solidFill>
                <a:effectLst/>
                <a:latin typeface="+mn-lt"/>
                <a:ea typeface="+mn-ea"/>
                <a:cs typeface="+mn-cs"/>
              </a:rPr>
              <a:t>A</a:t>
            </a:r>
            <a:r>
              <a:rPr lang="en-MY" sz="1200" b="0" i="1" kern="1200" dirty="0">
                <a:solidFill>
                  <a:schemeClr val="tx1"/>
                </a:solidFill>
                <a:effectLst/>
                <a:latin typeface="+mn-lt"/>
                <a:ea typeface="+mn-ea"/>
                <a:cs typeface="+mn-cs"/>
              </a:rPr>
              <a:t>.</a:t>
            </a:r>
          </a:p>
          <a:p>
            <a:endParaRPr lang="en-MY" sz="1200" b="0" i="1" kern="1200" dirty="0">
              <a:solidFill>
                <a:schemeClr val="tx1"/>
              </a:solidFill>
              <a:effectLst/>
              <a:latin typeface="+mn-lt"/>
              <a:ea typeface="+mn-ea"/>
              <a:cs typeface="+mn-cs"/>
            </a:endParaRPr>
          </a:p>
          <a:p>
            <a:r>
              <a:rPr lang="en-MY" sz="1200" b="0" i="0" kern="1200" dirty="0">
                <a:solidFill>
                  <a:schemeClr val="tx1"/>
                </a:solidFill>
                <a:effectLst/>
                <a:latin typeface="+mn-lt"/>
                <a:ea typeface="+mn-ea"/>
                <a:cs typeface="+mn-cs"/>
              </a:rPr>
              <a:t>The eigenvalues of </a:t>
            </a:r>
            <a:r>
              <a:rPr lang="en-MY" sz="1200" b="1" i="1" kern="1200" dirty="0">
                <a:solidFill>
                  <a:schemeClr val="tx1"/>
                </a:solidFill>
                <a:effectLst/>
                <a:latin typeface="+mn-lt"/>
                <a:ea typeface="+mn-ea"/>
                <a:cs typeface="+mn-cs"/>
              </a:rPr>
              <a:t>A</a:t>
            </a:r>
            <a:r>
              <a:rPr lang="en-MY" sz="1200" b="0" i="0" kern="1200" dirty="0">
                <a:solidFill>
                  <a:schemeClr val="tx1"/>
                </a:solidFill>
                <a:effectLst/>
                <a:latin typeface="+mn-lt"/>
                <a:ea typeface="+mn-ea"/>
                <a:cs typeface="+mn-cs"/>
              </a:rPr>
              <a:t> are roots of the characteristic equation</a:t>
            </a:r>
          </a:p>
          <a:p>
            <a:endParaRPr lang="en-MY"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Definition of identity matrix - </a:t>
            </a:r>
            <a:r>
              <a:rPr lang="en-MY" sz="1200" b="0" i="0" kern="1200" dirty="0">
                <a:solidFill>
                  <a:schemeClr val="tx1"/>
                </a:solidFill>
                <a:effectLst/>
                <a:latin typeface="+mn-lt"/>
                <a:ea typeface="+mn-ea"/>
                <a:cs typeface="+mn-cs"/>
              </a:rPr>
              <a:t>a square matrix in which all the elements of the principal diagonal are ones and all other elements are zeros. The effect of multiplying a given matrix by an identity matrix is to leave the given matrix unchanged.</a:t>
            </a:r>
          </a:p>
          <a:p>
            <a:endParaRPr lang="en-MY" dirty="0"/>
          </a:p>
        </p:txBody>
      </p:sp>
      <p:sp>
        <p:nvSpPr>
          <p:cNvPr id="4" name="Slide Number Placeholder 3"/>
          <p:cNvSpPr>
            <a:spLocks noGrp="1"/>
          </p:cNvSpPr>
          <p:nvPr>
            <p:ph type="sldNum" sz="quarter" idx="5"/>
          </p:nvPr>
        </p:nvSpPr>
        <p:spPr/>
        <p:txBody>
          <a:bodyPr/>
          <a:lstStyle/>
          <a:p>
            <a:fld id="{337C1EA3-F53F-1B47-B656-7229C750B466}" type="slidenum">
              <a:rPr lang="en-US" smtClean="0"/>
              <a:t>6</a:t>
            </a:fld>
            <a:endParaRPr lang="en-US"/>
          </a:p>
        </p:txBody>
      </p:sp>
    </p:spTree>
    <p:extLst>
      <p:ext uri="{BB962C8B-B14F-4D97-AF65-F5344CB8AC3E}">
        <p14:creationId xmlns:p14="http://schemas.microsoft.com/office/powerpoint/2010/main" val="392447982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37C1EA3-F53F-1B47-B656-7229C750B466}" type="slidenum">
              <a:rPr lang="en-US" smtClean="0"/>
              <a:t>45</a:t>
            </a:fld>
            <a:endParaRPr lang="en-US"/>
          </a:p>
        </p:txBody>
      </p:sp>
    </p:spTree>
    <p:extLst>
      <p:ext uri="{BB962C8B-B14F-4D97-AF65-F5344CB8AC3E}">
        <p14:creationId xmlns:p14="http://schemas.microsoft.com/office/powerpoint/2010/main" val="423420544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37C1EA3-F53F-1B47-B656-7229C750B466}" type="slidenum">
              <a:rPr lang="en-US" smtClean="0"/>
              <a:t>46</a:t>
            </a:fld>
            <a:endParaRPr lang="en-US"/>
          </a:p>
        </p:txBody>
      </p:sp>
    </p:spTree>
    <p:extLst>
      <p:ext uri="{BB962C8B-B14F-4D97-AF65-F5344CB8AC3E}">
        <p14:creationId xmlns:p14="http://schemas.microsoft.com/office/powerpoint/2010/main" val="20122040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MY" dirty="0"/>
              <a:t># Tucker Lewis Index is a model fit statistic. Rule-of-thumb is that models with TLI &gt; .90 fit the data well (Little, 2013, Longitudinal structural equation </a:t>
            </a:r>
            <a:r>
              <a:rPr lang="en-MY" dirty="0" err="1"/>
              <a:t>modeling</a:t>
            </a:r>
            <a:r>
              <a:rPr lang="en-MY" dirty="0"/>
              <a:t>)</a:t>
            </a:r>
          </a:p>
          <a:p>
            <a:endParaRPr lang="en-MY" dirty="0"/>
          </a:p>
          <a:p>
            <a:r>
              <a:rPr lang="en-MY" dirty="0"/>
              <a:t># Chi-square test of model fit (below) tests the null hypothesis that “The model fits the data.” Want prob [p-value] &gt; .05 to suggest that model fits data well. With “large” samples (say, greater than 400-500), minor misfit between each person’s data and the model may accumulate to produce a significant chi-square value. </a:t>
            </a:r>
          </a:p>
          <a:p>
            <a:endParaRPr lang="en-MY" dirty="0"/>
          </a:p>
          <a:p>
            <a:r>
              <a:rPr lang="en-MY" dirty="0"/>
              <a:t># Root mean square error of approximation (RMSEA) is another model fit statistic. Rule-of-thumb is that models with RMSEA ≤ .05 fit the data well, ≤ .08 fit the data acceptably, and .08 - .10 is marginally acceptable fit (Little, 2013).</a:t>
            </a:r>
            <a:endParaRPr lang="en-US" dirty="0"/>
          </a:p>
        </p:txBody>
      </p:sp>
      <p:sp>
        <p:nvSpPr>
          <p:cNvPr id="4" name="Slide Number Placeholder 3"/>
          <p:cNvSpPr>
            <a:spLocks noGrp="1"/>
          </p:cNvSpPr>
          <p:nvPr>
            <p:ph type="sldNum" sz="quarter" idx="5"/>
          </p:nvPr>
        </p:nvSpPr>
        <p:spPr/>
        <p:txBody>
          <a:bodyPr/>
          <a:lstStyle/>
          <a:p>
            <a:fld id="{337C1EA3-F53F-1B47-B656-7229C750B466}" type="slidenum">
              <a:rPr lang="en-US" smtClean="0"/>
              <a:t>47</a:t>
            </a:fld>
            <a:endParaRPr lang="en-US"/>
          </a:p>
        </p:txBody>
      </p:sp>
    </p:spTree>
    <p:extLst>
      <p:ext uri="{BB962C8B-B14F-4D97-AF65-F5344CB8AC3E}">
        <p14:creationId xmlns:p14="http://schemas.microsoft.com/office/powerpoint/2010/main" val="365216910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37C1EA3-F53F-1B47-B656-7229C750B466}" type="slidenum">
              <a:rPr lang="en-US" smtClean="0"/>
              <a:t>48</a:t>
            </a:fld>
            <a:endParaRPr lang="en-US"/>
          </a:p>
        </p:txBody>
      </p:sp>
    </p:spTree>
    <p:extLst>
      <p:ext uri="{BB962C8B-B14F-4D97-AF65-F5344CB8AC3E}">
        <p14:creationId xmlns:p14="http://schemas.microsoft.com/office/powerpoint/2010/main" val="97115077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MY" dirty="0"/>
              <a:t># Tucker Lewis Index is a model fit statistic. Rule-of-thumb is that models with TLI &gt; .90 fit the data well (Little, 2013, Longitudinal structural equation </a:t>
            </a:r>
            <a:r>
              <a:rPr lang="en-MY" dirty="0" err="1"/>
              <a:t>modeling</a:t>
            </a:r>
            <a:r>
              <a:rPr lang="en-MY" dirty="0"/>
              <a:t>)</a:t>
            </a:r>
          </a:p>
          <a:p>
            <a:endParaRPr lang="en-MY" dirty="0"/>
          </a:p>
          <a:p>
            <a:r>
              <a:rPr lang="en-MY" dirty="0"/>
              <a:t># Chi-square test of model fit (below) tests the null hypothesis that “The model fits the data.” Want prob [p-value] &gt; .05 to suggest that model fits data well. With “large” samples (say, greater than 400-500), minor misfit between each person’s data and the model may accumulate to produce a significant chi-square value. </a:t>
            </a:r>
          </a:p>
          <a:p>
            <a:endParaRPr lang="en-MY" dirty="0"/>
          </a:p>
          <a:p>
            <a:r>
              <a:rPr lang="en-MY" dirty="0"/>
              <a:t># Root mean square error of approximation (RMSEA) is another model fit statistic. Rule-of-thumb is that models with RMSEA ≤ .05 fit the data well, ≤ .08 fit the data acceptably, and .08 - .10 is marginally acceptable fit (Little, 2013).</a:t>
            </a:r>
            <a:endParaRPr lang="en-US" dirty="0"/>
          </a:p>
          <a:p>
            <a:endParaRPr lang="en-US" dirty="0"/>
          </a:p>
        </p:txBody>
      </p:sp>
      <p:sp>
        <p:nvSpPr>
          <p:cNvPr id="4" name="Slide Number Placeholder 3"/>
          <p:cNvSpPr>
            <a:spLocks noGrp="1"/>
          </p:cNvSpPr>
          <p:nvPr>
            <p:ph type="sldNum" sz="quarter" idx="5"/>
          </p:nvPr>
        </p:nvSpPr>
        <p:spPr/>
        <p:txBody>
          <a:bodyPr/>
          <a:lstStyle/>
          <a:p>
            <a:fld id="{337C1EA3-F53F-1B47-B656-7229C750B466}" type="slidenum">
              <a:rPr lang="en-US" smtClean="0"/>
              <a:t>49</a:t>
            </a:fld>
            <a:endParaRPr lang="en-US"/>
          </a:p>
        </p:txBody>
      </p:sp>
    </p:spTree>
    <p:extLst>
      <p:ext uri="{BB962C8B-B14F-4D97-AF65-F5344CB8AC3E}">
        <p14:creationId xmlns:p14="http://schemas.microsoft.com/office/powerpoint/2010/main" val="381462084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37C1EA3-F53F-1B47-B656-7229C750B466}" type="slidenum">
              <a:rPr lang="en-US" smtClean="0"/>
              <a:t>50</a:t>
            </a:fld>
            <a:endParaRPr lang="en-US"/>
          </a:p>
        </p:txBody>
      </p:sp>
    </p:spTree>
    <p:extLst>
      <p:ext uri="{BB962C8B-B14F-4D97-AF65-F5344CB8AC3E}">
        <p14:creationId xmlns:p14="http://schemas.microsoft.com/office/powerpoint/2010/main" val="53382031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MY" dirty="0"/>
              <a:t># Tucker Lewis Index is a model fit statistic. Rule-of-thumb is that models with TLI &gt; .90 fit the data well (Little, 2013, Longitudinal structural equation </a:t>
            </a:r>
            <a:r>
              <a:rPr lang="en-MY" dirty="0" err="1"/>
              <a:t>modeling</a:t>
            </a:r>
            <a:r>
              <a:rPr lang="en-MY" dirty="0"/>
              <a:t>)</a:t>
            </a:r>
          </a:p>
          <a:p>
            <a:endParaRPr lang="en-MY" dirty="0"/>
          </a:p>
          <a:p>
            <a:r>
              <a:rPr lang="en-MY" dirty="0"/>
              <a:t># Chi-square test of model fit (below) tests the null hypothesis that “The model fits the data.” Want prob [p-value] &gt; .05 to suggest that model fits data well. With “large” samples (say, greater than 400-500), minor misfit between each person’s data and the model may accumulate to produce a significant chi-square value. </a:t>
            </a:r>
          </a:p>
          <a:p>
            <a:endParaRPr lang="en-MY" dirty="0"/>
          </a:p>
          <a:p>
            <a:r>
              <a:rPr lang="en-MY" dirty="0"/>
              <a:t># Root mean square error of approximation (RMSEA) is another model fit statistic. Rule-of-thumb is that models with RMSEA ≤ .05 fit the data well, ≤ .08 fit the data acceptably, and .08 - .10 is marginally acceptable fit (Little, 2013).</a:t>
            </a:r>
            <a:endParaRPr lang="en-US" dirty="0"/>
          </a:p>
          <a:p>
            <a:endParaRPr lang="en-US" dirty="0"/>
          </a:p>
        </p:txBody>
      </p:sp>
      <p:sp>
        <p:nvSpPr>
          <p:cNvPr id="4" name="Slide Number Placeholder 3"/>
          <p:cNvSpPr>
            <a:spLocks noGrp="1"/>
          </p:cNvSpPr>
          <p:nvPr>
            <p:ph type="sldNum" sz="quarter" idx="5"/>
          </p:nvPr>
        </p:nvSpPr>
        <p:spPr/>
        <p:txBody>
          <a:bodyPr/>
          <a:lstStyle/>
          <a:p>
            <a:fld id="{337C1EA3-F53F-1B47-B656-7229C750B466}" type="slidenum">
              <a:rPr lang="en-US" smtClean="0"/>
              <a:t>51</a:t>
            </a:fld>
            <a:endParaRPr lang="en-US"/>
          </a:p>
        </p:txBody>
      </p:sp>
    </p:spTree>
    <p:extLst>
      <p:ext uri="{BB962C8B-B14F-4D97-AF65-F5344CB8AC3E}">
        <p14:creationId xmlns:p14="http://schemas.microsoft.com/office/powerpoint/2010/main" val="224257177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37C1EA3-F53F-1B47-B656-7229C750B466}" type="slidenum">
              <a:rPr lang="en-US" smtClean="0"/>
              <a:t>52</a:t>
            </a:fld>
            <a:endParaRPr lang="en-US"/>
          </a:p>
        </p:txBody>
      </p:sp>
    </p:spTree>
    <p:extLst>
      <p:ext uri="{BB962C8B-B14F-4D97-AF65-F5344CB8AC3E}">
        <p14:creationId xmlns:p14="http://schemas.microsoft.com/office/powerpoint/2010/main" val="162996835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37C1EA3-F53F-1B47-B656-7229C750B466}" type="slidenum">
              <a:rPr lang="en-US" smtClean="0"/>
              <a:t>53</a:t>
            </a:fld>
            <a:endParaRPr lang="en-US"/>
          </a:p>
        </p:txBody>
      </p:sp>
    </p:spTree>
    <p:extLst>
      <p:ext uri="{BB962C8B-B14F-4D97-AF65-F5344CB8AC3E}">
        <p14:creationId xmlns:p14="http://schemas.microsoft.com/office/powerpoint/2010/main" val="354798632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37C1EA3-F53F-1B47-B656-7229C750B466}" type="slidenum">
              <a:rPr lang="en-US" smtClean="0"/>
              <a:t>54</a:t>
            </a:fld>
            <a:endParaRPr lang="en-US"/>
          </a:p>
        </p:txBody>
      </p:sp>
    </p:spTree>
    <p:extLst>
      <p:ext uri="{BB962C8B-B14F-4D97-AF65-F5344CB8AC3E}">
        <p14:creationId xmlns:p14="http://schemas.microsoft.com/office/powerpoint/2010/main" val="1482882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MY" sz="1200" b="0" i="1" kern="1200" dirty="0">
                <a:solidFill>
                  <a:schemeClr val="tx1"/>
                </a:solidFill>
                <a:effectLst/>
                <a:latin typeface="+mn-lt"/>
                <a:ea typeface="+mn-ea"/>
                <a:cs typeface="+mn-cs"/>
              </a:rPr>
              <a:t>Intuitively, an eigenvector is a vector whose direction remains unchanged when a linear transformation is applied to it.</a:t>
            </a:r>
          </a:p>
          <a:p>
            <a:endParaRPr lang="en-MY" sz="1200" b="0" i="1" kern="1200" dirty="0">
              <a:solidFill>
                <a:schemeClr val="tx1"/>
              </a:solidFill>
              <a:effectLst/>
              <a:latin typeface="+mn-lt"/>
              <a:ea typeface="+mn-ea"/>
              <a:cs typeface="+mn-cs"/>
            </a:endParaRPr>
          </a:p>
          <a:p>
            <a:r>
              <a:rPr lang="en-MY" sz="1200" b="0" i="0" kern="1200" dirty="0">
                <a:solidFill>
                  <a:schemeClr val="tx1"/>
                </a:solidFill>
                <a:effectLst/>
                <a:latin typeface="+mn-lt"/>
                <a:ea typeface="+mn-ea"/>
                <a:cs typeface="+mn-cs"/>
              </a:rPr>
              <a:t>Now, we can easily compute eigenvalue and eigenvectors from the covariance matrix that we have above.</a:t>
            </a:r>
          </a:p>
          <a:p>
            <a:endParaRPr lang="en-MY" sz="1200" b="0" i="0" kern="1200" dirty="0">
              <a:solidFill>
                <a:schemeClr val="tx1"/>
              </a:solidFill>
              <a:effectLst/>
              <a:latin typeface="+mn-lt"/>
              <a:ea typeface="+mn-ea"/>
              <a:cs typeface="+mn-cs"/>
            </a:endParaRPr>
          </a:p>
          <a:p>
            <a:r>
              <a:rPr lang="en-MY" sz="1200" b="0" i="1" kern="1200" dirty="0">
                <a:solidFill>
                  <a:schemeClr val="tx1"/>
                </a:solidFill>
                <a:effectLst/>
                <a:latin typeface="+mn-lt"/>
                <a:ea typeface="+mn-ea"/>
                <a:cs typeface="+mn-cs"/>
              </a:rPr>
              <a:t>Let </a:t>
            </a:r>
            <a:r>
              <a:rPr lang="en-MY" sz="1200" b="1" i="0" kern="1200" dirty="0">
                <a:solidFill>
                  <a:schemeClr val="tx1"/>
                </a:solidFill>
                <a:effectLst/>
                <a:latin typeface="+mn-lt"/>
                <a:ea typeface="+mn-ea"/>
                <a:cs typeface="+mn-cs"/>
              </a:rPr>
              <a:t>A</a:t>
            </a:r>
            <a:r>
              <a:rPr lang="en-MY" sz="1200" b="0" i="1" kern="1200" dirty="0">
                <a:solidFill>
                  <a:schemeClr val="tx1"/>
                </a:solidFill>
                <a:effectLst/>
                <a:latin typeface="+mn-lt"/>
                <a:ea typeface="+mn-ea"/>
                <a:cs typeface="+mn-cs"/>
              </a:rPr>
              <a:t> be a square matrix, </a:t>
            </a:r>
            <a:r>
              <a:rPr lang="el-GR" sz="1200" b="1" i="1" kern="1200" dirty="0">
                <a:solidFill>
                  <a:schemeClr val="tx1"/>
                </a:solidFill>
                <a:effectLst/>
                <a:latin typeface="+mn-lt"/>
                <a:ea typeface="+mn-ea"/>
                <a:cs typeface="+mn-cs"/>
              </a:rPr>
              <a:t>ν</a:t>
            </a:r>
            <a:r>
              <a:rPr lang="el-GR" sz="1200" b="0" i="1" kern="1200" dirty="0">
                <a:solidFill>
                  <a:schemeClr val="tx1"/>
                </a:solidFill>
                <a:effectLst/>
                <a:latin typeface="+mn-lt"/>
                <a:ea typeface="+mn-ea"/>
                <a:cs typeface="+mn-cs"/>
              </a:rPr>
              <a:t> </a:t>
            </a:r>
            <a:r>
              <a:rPr lang="en-MY" sz="1200" b="0" i="1" kern="1200" dirty="0">
                <a:solidFill>
                  <a:schemeClr val="tx1"/>
                </a:solidFill>
                <a:effectLst/>
                <a:latin typeface="+mn-lt"/>
                <a:ea typeface="+mn-ea"/>
                <a:cs typeface="+mn-cs"/>
              </a:rPr>
              <a:t>a vector and </a:t>
            </a:r>
            <a:r>
              <a:rPr lang="el-GR" sz="1200" b="1" i="1" kern="1200" dirty="0">
                <a:solidFill>
                  <a:schemeClr val="tx1"/>
                </a:solidFill>
                <a:effectLst/>
                <a:latin typeface="+mn-lt"/>
                <a:ea typeface="+mn-ea"/>
                <a:cs typeface="+mn-cs"/>
              </a:rPr>
              <a:t>λ</a:t>
            </a:r>
            <a:r>
              <a:rPr lang="el-GR" sz="1200" b="0" i="1" kern="1200" dirty="0">
                <a:solidFill>
                  <a:schemeClr val="tx1"/>
                </a:solidFill>
                <a:effectLst/>
                <a:latin typeface="+mn-lt"/>
                <a:ea typeface="+mn-ea"/>
                <a:cs typeface="+mn-cs"/>
              </a:rPr>
              <a:t> </a:t>
            </a:r>
            <a:r>
              <a:rPr lang="en-MY" sz="1200" b="0" i="1" kern="1200" dirty="0">
                <a:solidFill>
                  <a:schemeClr val="tx1"/>
                </a:solidFill>
                <a:effectLst/>
                <a:latin typeface="+mn-lt"/>
                <a:ea typeface="+mn-ea"/>
                <a:cs typeface="+mn-cs"/>
              </a:rPr>
              <a:t>a scalar that satisfies </a:t>
            </a:r>
            <a:r>
              <a:rPr lang="en-MY" sz="1200" b="1" i="0" kern="1200" dirty="0">
                <a:solidFill>
                  <a:schemeClr val="tx1"/>
                </a:solidFill>
                <a:effectLst/>
                <a:latin typeface="+mn-lt"/>
                <a:ea typeface="+mn-ea"/>
                <a:cs typeface="+mn-cs"/>
              </a:rPr>
              <a:t>A</a:t>
            </a:r>
            <a:r>
              <a:rPr lang="el-GR" sz="1200" b="0" i="1" kern="1200" dirty="0">
                <a:solidFill>
                  <a:schemeClr val="tx1"/>
                </a:solidFill>
                <a:effectLst/>
                <a:latin typeface="+mn-lt"/>
                <a:ea typeface="+mn-ea"/>
                <a:cs typeface="+mn-cs"/>
              </a:rPr>
              <a:t>ν</a:t>
            </a:r>
            <a:r>
              <a:rPr lang="el-GR" sz="1200" b="1" i="1" kern="1200" dirty="0">
                <a:solidFill>
                  <a:schemeClr val="tx1"/>
                </a:solidFill>
                <a:effectLst/>
                <a:latin typeface="+mn-lt"/>
                <a:ea typeface="+mn-ea"/>
                <a:cs typeface="+mn-cs"/>
              </a:rPr>
              <a:t> = </a:t>
            </a:r>
            <a:r>
              <a:rPr lang="el-GR" sz="1200" b="1" i="1" kern="1200" dirty="0" err="1">
                <a:solidFill>
                  <a:schemeClr val="tx1"/>
                </a:solidFill>
                <a:effectLst/>
                <a:latin typeface="+mn-lt"/>
                <a:ea typeface="+mn-ea"/>
                <a:cs typeface="+mn-cs"/>
              </a:rPr>
              <a:t>λ</a:t>
            </a:r>
            <a:r>
              <a:rPr lang="el-GR" sz="1200" b="0" i="1" kern="1200" dirty="0" err="1">
                <a:solidFill>
                  <a:schemeClr val="tx1"/>
                </a:solidFill>
                <a:effectLst/>
                <a:latin typeface="+mn-lt"/>
                <a:ea typeface="+mn-ea"/>
                <a:cs typeface="+mn-cs"/>
              </a:rPr>
              <a:t>ν</a:t>
            </a:r>
            <a:r>
              <a:rPr lang="el-GR" sz="1200" b="0" i="1" kern="1200" dirty="0">
                <a:solidFill>
                  <a:schemeClr val="tx1"/>
                </a:solidFill>
                <a:effectLst/>
                <a:latin typeface="+mn-lt"/>
                <a:ea typeface="+mn-ea"/>
                <a:cs typeface="+mn-cs"/>
              </a:rPr>
              <a:t>, </a:t>
            </a:r>
            <a:r>
              <a:rPr lang="en-MY" sz="1200" b="0" i="1" kern="1200" dirty="0">
                <a:solidFill>
                  <a:schemeClr val="tx1"/>
                </a:solidFill>
                <a:effectLst/>
                <a:latin typeface="+mn-lt"/>
                <a:ea typeface="+mn-ea"/>
                <a:cs typeface="+mn-cs"/>
              </a:rPr>
              <a:t>then </a:t>
            </a:r>
            <a:r>
              <a:rPr lang="el-GR" sz="1200" b="1" i="1" kern="1200" dirty="0">
                <a:solidFill>
                  <a:schemeClr val="tx1"/>
                </a:solidFill>
                <a:effectLst/>
                <a:latin typeface="+mn-lt"/>
                <a:ea typeface="+mn-ea"/>
                <a:cs typeface="+mn-cs"/>
              </a:rPr>
              <a:t>λ</a:t>
            </a:r>
            <a:r>
              <a:rPr lang="el-GR" sz="1200" b="0" i="1" kern="1200" dirty="0">
                <a:solidFill>
                  <a:schemeClr val="tx1"/>
                </a:solidFill>
                <a:effectLst/>
                <a:latin typeface="+mn-lt"/>
                <a:ea typeface="+mn-ea"/>
                <a:cs typeface="+mn-cs"/>
              </a:rPr>
              <a:t> </a:t>
            </a:r>
            <a:r>
              <a:rPr lang="en-MY" sz="1200" b="0" i="1" kern="1200" dirty="0">
                <a:solidFill>
                  <a:schemeClr val="tx1"/>
                </a:solidFill>
                <a:effectLst/>
                <a:latin typeface="+mn-lt"/>
                <a:ea typeface="+mn-ea"/>
                <a:cs typeface="+mn-cs"/>
              </a:rPr>
              <a:t>is called eigenvalue associated with eigenvector </a:t>
            </a:r>
            <a:r>
              <a:rPr lang="el-GR" sz="1200" b="1" i="1" kern="1200" dirty="0">
                <a:solidFill>
                  <a:schemeClr val="tx1"/>
                </a:solidFill>
                <a:effectLst/>
                <a:latin typeface="+mn-lt"/>
                <a:ea typeface="+mn-ea"/>
                <a:cs typeface="+mn-cs"/>
              </a:rPr>
              <a:t>ν</a:t>
            </a:r>
            <a:r>
              <a:rPr lang="el-GR" sz="1200" b="0" i="1" kern="1200" dirty="0">
                <a:solidFill>
                  <a:schemeClr val="tx1"/>
                </a:solidFill>
                <a:effectLst/>
                <a:latin typeface="+mn-lt"/>
                <a:ea typeface="+mn-ea"/>
                <a:cs typeface="+mn-cs"/>
              </a:rPr>
              <a:t> </a:t>
            </a:r>
            <a:r>
              <a:rPr lang="en-MY" sz="1200" b="0" i="1" kern="1200" dirty="0">
                <a:solidFill>
                  <a:schemeClr val="tx1"/>
                </a:solidFill>
                <a:effectLst/>
                <a:latin typeface="+mn-lt"/>
                <a:ea typeface="+mn-ea"/>
                <a:cs typeface="+mn-cs"/>
              </a:rPr>
              <a:t>of </a:t>
            </a:r>
            <a:r>
              <a:rPr lang="en-MY" sz="1200" b="1" i="0" kern="1200" dirty="0">
                <a:solidFill>
                  <a:schemeClr val="tx1"/>
                </a:solidFill>
                <a:effectLst/>
                <a:latin typeface="+mn-lt"/>
                <a:ea typeface="+mn-ea"/>
                <a:cs typeface="+mn-cs"/>
              </a:rPr>
              <a:t>A</a:t>
            </a:r>
            <a:r>
              <a:rPr lang="en-MY" sz="1200" b="0" i="1" kern="1200" dirty="0">
                <a:solidFill>
                  <a:schemeClr val="tx1"/>
                </a:solidFill>
                <a:effectLst/>
                <a:latin typeface="+mn-lt"/>
                <a:ea typeface="+mn-ea"/>
                <a:cs typeface="+mn-cs"/>
              </a:rPr>
              <a:t>.</a:t>
            </a:r>
          </a:p>
          <a:p>
            <a:endParaRPr lang="en-MY" sz="1200" b="0" i="1" kern="1200" dirty="0">
              <a:solidFill>
                <a:schemeClr val="tx1"/>
              </a:solidFill>
              <a:effectLst/>
              <a:latin typeface="+mn-lt"/>
              <a:ea typeface="+mn-ea"/>
              <a:cs typeface="+mn-cs"/>
            </a:endParaRPr>
          </a:p>
          <a:p>
            <a:r>
              <a:rPr lang="en-MY" sz="1200" b="0" i="0" kern="1200" dirty="0">
                <a:solidFill>
                  <a:schemeClr val="tx1"/>
                </a:solidFill>
                <a:effectLst/>
                <a:latin typeface="+mn-lt"/>
                <a:ea typeface="+mn-ea"/>
                <a:cs typeface="+mn-cs"/>
              </a:rPr>
              <a:t>The eigenvalues of </a:t>
            </a:r>
            <a:r>
              <a:rPr lang="en-MY" sz="1200" b="1" i="1" kern="1200" dirty="0">
                <a:solidFill>
                  <a:schemeClr val="tx1"/>
                </a:solidFill>
                <a:effectLst/>
                <a:latin typeface="+mn-lt"/>
                <a:ea typeface="+mn-ea"/>
                <a:cs typeface="+mn-cs"/>
              </a:rPr>
              <a:t>A</a:t>
            </a:r>
            <a:r>
              <a:rPr lang="en-MY" sz="1200" b="0" i="0" kern="1200" dirty="0">
                <a:solidFill>
                  <a:schemeClr val="tx1"/>
                </a:solidFill>
                <a:effectLst/>
                <a:latin typeface="+mn-lt"/>
                <a:ea typeface="+mn-ea"/>
                <a:cs typeface="+mn-cs"/>
              </a:rPr>
              <a:t> are roots of the characteristic equation</a:t>
            </a:r>
          </a:p>
          <a:p>
            <a:endParaRPr lang="en-MY"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Definition of identity matrix - </a:t>
            </a:r>
            <a:r>
              <a:rPr lang="en-MY" sz="1200" b="0" i="0" kern="1200" dirty="0">
                <a:solidFill>
                  <a:schemeClr val="tx1"/>
                </a:solidFill>
                <a:effectLst/>
                <a:latin typeface="+mn-lt"/>
                <a:ea typeface="+mn-ea"/>
                <a:cs typeface="+mn-cs"/>
              </a:rPr>
              <a:t>a square matrix in which all the elements of the principal diagonal are ones and all other elements are zeros. </a:t>
            </a:r>
            <a:r>
              <a:rPr lang="en-MY" sz="1200" b="0" i="0" kern="1200">
                <a:solidFill>
                  <a:schemeClr val="tx1"/>
                </a:solidFill>
                <a:effectLst/>
                <a:latin typeface="+mn-lt"/>
                <a:ea typeface="+mn-ea"/>
                <a:cs typeface="+mn-cs"/>
              </a:rPr>
              <a:t>The effect of multiplying a given matrix by an identity matrix is to leave the given matrix unchanged.</a:t>
            </a:r>
          </a:p>
          <a:p>
            <a:endParaRPr lang="en-MY" dirty="0"/>
          </a:p>
        </p:txBody>
      </p:sp>
      <p:sp>
        <p:nvSpPr>
          <p:cNvPr id="4" name="Slide Number Placeholder 3"/>
          <p:cNvSpPr>
            <a:spLocks noGrp="1"/>
          </p:cNvSpPr>
          <p:nvPr>
            <p:ph type="sldNum" sz="quarter" idx="5"/>
          </p:nvPr>
        </p:nvSpPr>
        <p:spPr/>
        <p:txBody>
          <a:bodyPr/>
          <a:lstStyle/>
          <a:p>
            <a:fld id="{337C1EA3-F53F-1B47-B656-7229C750B466}" type="slidenum">
              <a:rPr lang="en-US" smtClean="0"/>
              <a:t>7</a:t>
            </a:fld>
            <a:endParaRPr lang="en-US"/>
          </a:p>
        </p:txBody>
      </p:sp>
    </p:spTree>
    <p:extLst>
      <p:ext uri="{BB962C8B-B14F-4D97-AF65-F5344CB8AC3E}">
        <p14:creationId xmlns:p14="http://schemas.microsoft.com/office/powerpoint/2010/main" val="381576292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37C1EA3-F53F-1B47-B656-7229C750B466}" type="slidenum">
              <a:rPr lang="en-US" smtClean="0"/>
              <a:t>55</a:t>
            </a:fld>
            <a:endParaRPr lang="en-US"/>
          </a:p>
        </p:txBody>
      </p:sp>
    </p:spTree>
    <p:extLst>
      <p:ext uri="{BB962C8B-B14F-4D97-AF65-F5344CB8AC3E}">
        <p14:creationId xmlns:p14="http://schemas.microsoft.com/office/powerpoint/2010/main" val="285957465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37C1EA3-F53F-1B47-B656-7229C750B466}" type="slidenum">
              <a:rPr lang="en-US" smtClean="0"/>
              <a:t>56</a:t>
            </a:fld>
            <a:endParaRPr lang="en-US"/>
          </a:p>
        </p:txBody>
      </p:sp>
    </p:spTree>
    <p:extLst>
      <p:ext uri="{BB962C8B-B14F-4D97-AF65-F5344CB8AC3E}">
        <p14:creationId xmlns:p14="http://schemas.microsoft.com/office/powerpoint/2010/main" val="427786672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37C1EA3-F53F-1B47-B656-7229C750B466}" type="slidenum">
              <a:rPr lang="en-US" smtClean="0"/>
              <a:t>57</a:t>
            </a:fld>
            <a:endParaRPr lang="en-US"/>
          </a:p>
        </p:txBody>
      </p:sp>
    </p:spTree>
    <p:extLst>
      <p:ext uri="{BB962C8B-B14F-4D97-AF65-F5344CB8AC3E}">
        <p14:creationId xmlns:p14="http://schemas.microsoft.com/office/powerpoint/2010/main" val="319865084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37C1EA3-F53F-1B47-B656-7229C750B466}" type="slidenum">
              <a:rPr lang="en-US" smtClean="0"/>
              <a:t>58</a:t>
            </a:fld>
            <a:endParaRPr lang="en-US"/>
          </a:p>
        </p:txBody>
      </p:sp>
    </p:spTree>
    <p:extLst>
      <p:ext uri="{BB962C8B-B14F-4D97-AF65-F5344CB8AC3E}">
        <p14:creationId xmlns:p14="http://schemas.microsoft.com/office/powerpoint/2010/main" val="136112700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37C1EA3-F53F-1B47-B656-7229C750B466}" type="slidenum">
              <a:rPr lang="en-US" smtClean="0"/>
              <a:t>59</a:t>
            </a:fld>
            <a:endParaRPr lang="en-US"/>
          </a:p>
        </p:txBody>
      </p:sp>
    </p:spTree>
    <p:extLst>
      <p:ext uri="{BB962C8B-B14F-4D97-AF65-F5344CB8AC3E}">
        <p14:creationId xmlns:p14="http://schemas.microsoft.com/office/powerpoint/2010/main" val="95090807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37C1EA3-F53F-1B47-B656-7229C750B466}" type="slidenum">
              <a:rPr lang="en-US" smtClean="0"/>
              <a:t>60</a:t>
            </a:fld>
            <a:endParaRPr lang="en-US"/>
          </a:p>
        </p:txBody>
      </p:sp>
    </p:spTree>
    <p:extLst>
      <p:ext uri="{BB962C8B-B14F-4D97-AF65-F5344CB8AC3E}">
        <p14:creationId xmlns:p14="http://schemas.microsoft.com/office/powerpoint/2010/main" val="5516343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37C1EA3-F53F-1B47-B656-7229C750B466}" type="slidenum">
              <a:rPr lang="en-US" smtClean="0"/>
              <a:t>61</a:t>
            </a:fld>
            <a:endParaRPr lang="en-US"/>
          </a:p>
        </p:txBody>
      </p:sp>
    </p:spTree>
    <p:extLst>
      <p:ext uri="{BB962C8B-B14F-4D97-AF65-F5344CB8AC3E}">
        <p14:creationId xmlns:p14="http://schemas.microsoft.com/office/powerpoint/2010/main" val="327021823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37C1EA3-F53F-1B47-B656-7229C750B466}" type="slidenum">
              <a:rPr lang="en-US" smtClean="0"/>
              <a:t>62</a:t>
            </a:fld>
            <a:endParaRPr lang="en-US"/>
          </a:p>
        </p:txBody>
      </p:sp>
    </p:spTree>
    <p:extLst>
      <p:ext uri="{BB962C8B-B14F-4D97-AF65-F5344CB8AC3E}">
        <p14:creationId xmlns:p14="http://schemas.microsoft.com/office/powerpoint/2010/main" val="24496617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37C1EA3-F53F-1B47-B656-7229C750B466}" type="slidenum">
              <a:rPr lang="en-US" smtClean="0"/>
              <a:t>63</a:t>
            </a:fld>
            <a:endParaRPr lang="en-US"/>
          </a:p>
        </p:txBody>
      </p:sp>
    </p:spTree>
    <p:extLst>
      <p:ext uri="{BB962C8B-B14F-4D97-AF65-F5344CB8AC3E}">
        <p14:creationId xmlns:p14="http://schemas.microsoft.com/office/powerpoint/2010/main" val="184992371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37C1EA3-F53F-1B47-B656-7229C750B466}" type="slidenum">
              <a:rPr lang="en-US" smtClean="0"/>
              <a:t>64</a:t>
            </a:fld>
            <a:endParaRPr lang="en-US"/>
          </a:p>
        </p:txBody>
      </p:sp>
    </p:spTree>
    <p:extLst>
      <p:ext uri="{BB962C8B-B14F-4D97-AF65-F5344CB8AC3E}">
        <p14:creationId xmlns:p14="http://schemas.microsoft.com/office/powerpoint/2010/main" val="16517252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MY" sz="1200" b="0" i="1" kern="1200" dirty="0">
                <a:solidFill>
                  <a:schemeClr val="tx1"/>
                </a:solidFill>
                <a:effectLst/>
                <a:latin typeface="+mn-lt"/>
                <a:ea typeface="+mn-ea"/>
                <a:cs typeface="+mn-cs"/>
              </a:rPr>
              <a:t>Intuitively, an eigenvector is a vector whose direction remains unchanged when a linear transformation is applied to it.</a:t>
            </a:r>
          </a:p>
          <a:p>
            <a:endParaRPr lang="en-MY" sz="1200" b="0" i="1" kern="1200" dirty="0">
              <a:solidFill>
                <a:schemeClr val="tx1"/>
              </a:solidFill>
              <a:effectLst/>
              <a:latin typeface="+mn-lt"/>
              <a:ea typeface="+mn-ea"/>
              <a:cs typeface="+mn-cs"/>
            </a:endParaRPr>
          </a:p>
          <a:p>
            <a:r>
              <a:rPr lang="en-MY" sz="1200" b="0" i="0" kern="1200" dirty="0">
                <a:solidFill>
                  <a:schemeClr val="tx1"/>
                </a:solidFill>
                <a:effectLst/>
                <a:latin typeface="+mn-lt"/>
                <a:ea typeface="+mn-ea"/>
                <a:cs typeface="+mn-cs"/>
              </a:rPr>
              <a:t>Now, we can easily compute eigenvalue and eigenvectors from the covariance matrix that we have above.</a:t>
            </a:r>
          </a:p>
          <a:p>
            <a:endParaRPr lang="en-MY" sz="1200" b="0" i="0" kern="1200" dirty="0">
              <a:solidFill>
                <a:schemeClr val="tx1"/>
              </a:solidFill>
              <a:effectLst/>
              <a:latin typeface="+mn-lt"/>
              <a:ea typeface="+mn-ea"/>
              <a:cs typeface="+mn-cs"/>
            </a:endParaRPr>
          </a:p>
          <a:p>
            <a:r>
              <a:rPr lang="en-MY" sz="1200" b="0" i="1" kern="1200" dirty="0">
                <a:solidFill>
                  <a:schemeClr val="tx1"/>
                </a:solidFill>
                <a:effectLst/>
                <a:latin typeface="+mn-lt"/>
                <a:ea typeface="+mn-ea"/>
                <a:cs typeface="+mn-cs"/>
              </a:rPr>
              <a:t>Let </a:t>
            </a:r>
            <a:r>
              <a:rPr lang="en-MY" sz="1200" b="1" i="0" kern="1200" dirty="0">
                <a:solidFill>
                  <a:schemeClr val="tx1"/>
                </a:solidFill>
                <a:effectLst/>
                <a:latin typeface="+mn-lt"/>
                <a:ea typeface="+mn-ea"/>
                <a:cs typeface="+mn-cs"/>
              </a:rPr>
              <a:t>A</a:t>
            </a:r>
            <a:r>
              <a:rPr lang="en-MY" sz="1200" b="0" i="1" kern="1200" dirty="0">
                <a:solidFill>
                  <a:schemeClr val="tx1"/>
                </a:solidFill>
                <a:effectLst/>
                <a:latin typeface="+mn-lt"/>
                <a:ea typeface="+mn-ea"/>
                <a:cs typeface="+mn-cs"/>
              </a:rPr>
              <a:t> be a square matrix, </a:t>
            </a:r>
            <a:r>
              <a:rPr lang="el-GR" sz="1200" b="1" i="1" kern="1200" dirty="0">
                <a:solidFill>
                  <a:schemeClr val="tx1"/>
                </a:solidFill>
                <a:effectLst/>
                <a:latin typeface="+mn-lt"/>
                <a:ea typeface="+mn-ea"/>
                <a:cs typeface="+mn-cs"/>
              </a:rPr>
              <a:t>ν</a:t>
            </a:r>
            <a:r>
              <a:rPr lang="el-GR" sz="1200" b="0" i="1" kern="1200" dirty="0">
                <a:solidFill>
                  <a:schemeClr val="tx1"/>
                </a:solidFill>
                <a:effectLst/>
                <a:latin typeface="+mn-lt"/>
                <a:ea typeface="+mn-ea"/>
                <a:cs typeface="+mn-cs"/>
              </a:rPr>
              <a:t> </a:t>
            </a:r>
            <a:r>
              <a:rPr lang="en-MY" sz="1200" b="0" i="1" kern="1200" dirty="0">
                <a:solidFill>
                  <a:schemeClr val="tx1"/>
                </a:solidFill>
                <a:effectLst/>
                <a:latin typeface="+mn-lt"/>
                <a:ea typeface="+mn-ea"/>
                <a:cs typeface="+mn-cs"/>
              </a:rPr>
              <a:t>a vector and </a:t>
            </a:r>
            <a:r>
              <a:rPr lang="el-GR" sz="1200" b="1" i="1" kern="1200" dirty="0">
                <a:solidFill>
                  <a:schemeClr val="tx1"/>
                </a:solidFill>
                <a:effectLst/>
                <a:latin typeface="+mn-lt"/>
                <a:ea typeface="+mn-ea"/>
                <a:cs typeface="+mn-cs"/>
              </a:rPr>
              <a:t>λ</a:t>
            </a:r>
            <a:r>
              <a:rPr lang="el-GR" sz="1200" b="0" i="1" kern="1200" dirty="0">
                <a:solidFill>
                  <a:schemeClr val="tx1"/>
                </a:solidFill>
                <a:effectLst/>
                <a:latin typeface="+mn-lt"/>
                <a:ea typeface="+mn-ea"/>
                <a:cs typeface="+mn-cs"/>
              </a:rPr>
              <a:t> </a:t>
            </a:r>
            <a:r>
              <a:rPr lang="en-MY" sz="1200" b="0" i="1" kern="1200" dirty="0">
                <a:solidFill>
                  <a:schemeClr val="tx1"/>
                </a:solidFill>
                <a:effectLst/>
                <a:latin typeface="+mn-lt"/>
                <a:ea typeface="+mn-ea"/>
                <a:cs typeface="+mn-cs"/>
              </a:rPr>
              <a:t>a scalar that satisfies </a:t>
            </a:r>
            <a:r>
              <a:rPr lang="en-MY" sz="1200" b="1" i="0" kern="1200" dirty="0">
                <a:solidFill>
                  <a:schemeClr val="tx1"/>
                </a:solidFill>
                <a:effectLst/>
                <a:latin typeface="+mn-lt"/>
                <a:ea typeface="+mn-ea"/>
                <a:cs typeface="+mn-cs"/>
              </a:rPr>
              <a:t>A</a:t>
            </a:r>
            <a:r>
              <a:rPr lang="el-GR" sz="1200" b="0" i="1" kern="1200" dirty="0">
                <a:solidFill>
                  <a:schemeClr val="tx1"/>
                </a:solidFill>
                <a:effectLst/>
                <a:latin typeface="+mn-lt"/>
                <a:ea typeface="+mn-ea"/>
                <a:cs typeface="+mn-cs"/>
              </a:rPr>
              <a:t>ν</a:t>
            </a:r>
            <a:r>
              <a:rPr lang="el-GR" sz="1200" b="1" i="1" kern="1200" dirty="0">
                <a:solidFill>
                  <a:schemeClr val="tx1"/>
                </a:solidFill>
                <a:effectLst/>
                <a:latin typeface="+mn-lt"/>
                <a:ea typeface="+mn-ea"/>
                <a:cs typeface="+mn-cs"/>
              </a:rPr>
              <a:t> = </a:t>
            </a:r>
            <a:r>
              <a:rPr lang="el-GR" sz="1200" b="1" i="1" kern="1200" dirty="0" err="1">
                <a:solidFill>
                  <a:schemeClr val="tx1"/>
                </a:solidFill>
                <a:effectLst/>
                <a:latin typeface="+mn-lt"/>
                <a:ea typeface="+mn-ea"/>
                <a:cs typeface="+mn-cs"/>
              </a:rPr>
              <a:t>λ</a:t>
            </a:r>
            <a:r>
              <a:rPr lang="el-GR" sz="1200" b="0" i="1" kern="1200" dirty="0" err="1">
                <a:solidFill>
                  <a:schemeClr val="tx1"/>
                </a:solidFill>
                <a:effectLst/>
                <a:latin typeface="+mn-lt"/>
                <a:ea typeface="+mn-ea"/>
                <a:cs typeface="+mn-cs"/>
              </a:rPr>
              <a:t>ν</a:t>
            </a:r>
            <a:r>
              <a:rPr lang="el-GR" sz="1200" b="0" i="1" kern="1200" dirty="0">
                <a:solidFill>
                  <a:schemeClr val="tx1"/>
                </a:solidFill>
                <a:effectLst/>
                <a:latin typeface="+mn-lt"/>
                <a:ea typeface="+mn-ea"/>
                <a:cs typeface="+mn-cs"/>
              </a:rPr>
              <a:t>, </a:t>
            </a:r>
            <a:r>
              <a:rPr lang="en-MY" sz="1200" b="0" i="1" kern="1200" dirty="0">
                <a:solidFill>
                  <a:schemeClr val="tx1"/>
                </a:solidFill>
                <a:effectLst/>
                <a:latin typeface="+mn-lt"/>
                <a:ea typeface="+mn-ea"/>
                <a:cs typeface="+mn-cs"/>
              </a:rPr>
              <a:t>then </a:t>
            </a:r>
            <a:r>
              <a:rPr lang="el-GR" sz="1200" b="1" i="1" kern="1200" dirty="0">
                <a:solidFill>
                  <a:schemeClr val="tx1"/>
                </a:solidFill>
                <a:effectLst/>
                <a:latin typeface="+mn-lt"/>
                <a:ea typeface="+mn-ea"/>
                <a:cs typeface="+mn-cs"/>
              </a:rPr>
              <a:t>λ</a:t>
            </a:r>
            <a:r>
              <a:rPr lang="el-GR" sz="1200" b="0" i="1" kern="1200" dirty="0">
                <a:solidFill>
                  <a:schemeClr val="tx1"/>
                </a:solidFill>
                <a:effectLst/>
                <a:latin typeface="+mn-lt"/>
                <a:ea typeface="+mn-ea"/>
                <a:cs typeface="+mn-cs"/>
              </a:rPr>
              <a:t> </a:t>
            </a:r>
            <a:r>
              <a:rPr lang="en-MY" sz="1200" b="0" i="1" kern="1200" dirty="0">
                <a:solidFill>
                  <a:schemeClr val="tx1"/>
                </a:solidFill>
                <a:effectLst/>
                <a:latin typeface="+mn-lt"/>
                <a:ea typeface="+mn-ea"/>
                <a:cs typeface="+mn-cs"/>
              </a:rPr>
              <a:t>is called eigenvalue associated with eigenvector </a:t>
            </a:r>
            <a:r>
              <a:rPr lang="el-GR" sz="1200" b="1" i="1" kern="1200" dirty="0">
                <a:solidFill>
                  <a:schemeClr val="tx1"/>
                </a:solidFill>
                <a:effectLst/>
                <a:latin typeface="+mn-lt"/>
                <a:ea typeface="+mn-ea"/>
                <a:cs typeface="+mn-cs"/>
              </a:rPr>
              <a:t>ν</a:t>
            </a:r>
            <a:r>
              <a:rPr lang="el-GR" sz="1200" b="0" i="1" kern="1200" dirty="0">
                <a:solidFill>
                  <a:schemeClr val="tx1"/>
                </a:solidFill>
                <a:effectLst/>
                <a:latin typeface="+mn-lt"/>
                <a:ea typeface="+mn-ea"/>
                <a:cs typeface="+mn-cs"/>
              </a:rPr>
              <a:t> </a:t>
            </a:r>
            <a:r>
              <a:rPr lang="en-MY" sz="1200" b="0" i="1" kern="1200" dirty="0">
                <a:solidFill>
                  <a:schemeClr val="tx1"/>
                </a:solidFill>
                <a:effectLst/>
                <a:latin typeface="+mn-lt"/>
                <a:ea typeface="+mn-ea"/>
                <a:cs typeface="+mn-cs"/>
              </a:rPr>
              <a:t>of </a:t>
            </a:r>
            <a:r>
              <a:rPr lang="en-MY" sz="1200" b="1" i="0" kern="1200" dirty="0">
                <a:solidFill>
                  <a:schemeClr val="tx1"/>
                </a:solidFill>
                <a:effectLst/>
                <a:latin typeface="+mn-lt"/>
                <a:ea typeface="+mn-ea"/>
                <a:cs typeface="+mn-cs"/>
              </a:rPr>
              <a:t>A</a:t>
            </a:r>
            <a:r>
              <a:rPr lang="en-MY" sz="1200" b="0" i="1" kern="1200" dirty="0">
                <a:solidFill>
                  <a:schemeClr val="tx1"/>
                </a:solidFill>
                <a:effectLst/>
                <a:latin typeface="+mn-lt"/>
                <a:ea typeface="+mn-ea"/>
                <a:cs typeface="+mn-cs"/>
              </a:rPr>
              <a:t>.</a:t>
            </a:r>
          </a:p>
          <a:p>
            <a:endParaRPr lang="en-MY" sz="1200" b="0" i="1" kern="1200" dirty="0">
              <a:solidFill>
                <a:schemeClr val="tx1"/>
              </a:solidFill>
              <a:effectLst/>
              <a:latin typeface="+mn-lt"/>
              <a:ea typeface="+mn-ea"/>
              <a:cs typeface="+mn-cs"/>
            </a:endParaRPr>
          </a:p>
          <a:p>
            <a:r>
              <a:rPr lang="en-MY" sz="1200" b="0" i="0" kern="1200" dirty="0">
                <a:solidFill>
                  <a:schemeClr val="tx1"/>
                </a:solidFill>
                <a:effectLst/>
                <a:latin typeface="+mn-lt"/>
                <a:ea typeface="+mn-ea"/>
                <a:cs typeface="+mn-cs"/>
              </a:rPr>
              <a:t>The eigenvalues of </a:t>
            </a:r>
            <a:r>
              <a:rPr lang="en-MY" sz="1200" b="1" i="1" kern="1200" dirty="0">
                <a:solidFill>
                  <a:schemeClr val="tx1"/>
                </a:solidFill>
                <a:effectLst/>
                <a:latin typeface="+mn-lt"/>
                <a:ea typeface="+mn-ea"/>
                <a:cs typeface="+mn-cs"/>
              </a:rPr>
              <a:t>A</a:t>
            </a:r>
            <a:r>
              <a:rPr lang="en-MY" sz="1200" b="0" i="0" kern="1200" dirty="0">
                <a:solidFill>
                  <a:schemeClr val="tx1"/>
                </a:solidFill>
                <a:effectLst/>
                <a:latin typeface="+mn-lt"/>
                <a:ea typeface="+mn-ea"/>
                <a:cs typeface="+mn-cs"/>
              </a:rPr>
              <a:t> are roots of the characteristic equation</a:t>
            </a:r>
          </a:p>
          <a:p>
            <a:endParaRPr lang="en-MY"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Definition of identity matrix - </a:t>
            </a:r>
            <a:r>
              <a:rPr lang="en-MY" sz="1200" b="0" i="0" kern="1200" dirty="0">
                <a:solidFill>
                  <a:schemeClr val="tx1"/>
                </a:solidFill>
                <a:effectLst/>
                <a:latin typeface="+mn-lt"/>
                <a:ea typeface="+mn-ea"/>
                <a:cs typeface="+mn-cs"/>
              </a:rPr>
              <a:t>a square matrix in which all the elements of the principal diagonal are ones and all other elements are zeros. </a:t>
            </a:r>
            <a:r>
              <a:rPr lang="en-MY" sz="1200" b="0" i="0" kern="1200">
                <a:solidFill>
                  <a:schemeClr val="tx1"/>
                </a:solidFill>
                <a:effectLst/>
                <a:latin typeface="+mn-lt"/>
                <a:ea typeface="+mn-ea"/>
                <a:cs typeface="+mn-cs"/>
              </a:rPr>
              <a:t>The effect of multiplying a given matrix by an identity matrix is to leave the given matrix unchanged.</a:t>
            </a:r>
          </a:p>
          <a:p>
            <a:endParaRPr lang="en-MY" dirty="0"/>
          </a:p>
        </p:txBody>
      </p:sp>
      <p:sp>
        <p:nvSpPr>
          <p:cNvPr id="4" name="Slide Number Placeholder 3"/>
          <p:cNvSpPr>
            <a:spLocks noGrp="1"/>
          </p:cNvSpPr>
          <p:nvPr>
            <p:ph type="sldNum" sz="quarter" idx="5"/>
          </p:nvPr>
        </p:nvSpPr>
        <p:spPr/>
        <p:txBody>
          <a:bodyPr/>
          <a:lstStyle/>
          <a:p>
            <a:fld id="{337C1EA3-F53F-1B47-B656-7229C750B466}" type="slidenum">
              <a:rPr lang="en-US" smtClean="0"/>
              <a:t>8</a:t>
            </a:fld>
            <a:endParaRPr lang="en-US"/>
          </a:p>
        </p:txBody>
      </p:sp>
    </p:spTree>
    <p:extLst>
      <p:ext uri="{BB962C8B-B14F-4D97-AF65-F5344CB8AC3E}">
        <p14:creationId xmlns:p14="http://schemas.microsoft.com/office/powerpoint/2010/main" val="80949867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37C1EA3-F53F-1B47-B656-7229C750B466}" type="slidenum">
              <a:rPr lang="en-US" smtClean="0"/>
              <a:t>65</a:t>
            </a:fld>
            <a:endParaRPr lang="en-US"/>
          </a:p>
        </p:txBody>
      </p:sp>
    </p:spTree>
    <p:extLst>
      <p:ext uri="{BB962C8B-B14F-4D97-AF65-F5344CB8AC3E}">
        <p14:creationId xmlns:p14="http://schemas.microsoft.com/office/powerpoint/2010/main" val="194037838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37C1EA3-F53F-1B47-B656-7229C750B466}" type="slidenum">
              <a:rPr lang="en-US" smtClean="0"/>
              <a:t>66</a:t>
            </a:fld>
            <a:endParaRPr lang="en-US"/>
          </a:p>
        </p:txBody>
      </p:sp>
    </p:spTree>
    <p:extLst>
      <p:ext uri="{BB962C8B-B14F-4D97-AF65-F5344CB8AC3E}">
        <p14:creationId xmlns:p14="http://schemas.microsoft.com/office/powerpoint/2010/main" val="225973739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37C1EA3-F53F-1B47-B656-7229C750B466}" type="slidenum">
              <a:rPr lang="en-US" smtClean="0"/>
              <a:t>67</a:t>
            </a:fld>
            <a:endParaRPr lang="en-US"/>
          </a:p>
        </p:txBody>
      </p:sp>
    </p:spTree>
    <p:extLst>
      <p:ext uri="{BB962C8B-B14F-4D97-AF65-F5344CB8AC3E}">
        <p14:creationId xmlns:p14="http://schemas.microsoft.com/office/powerpoint/2010/main" val="35679273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MY" sz="1200" b="0" i="1" kern="1200" dirty="0">
                <a:solidFill>
                  <a:schemeClr val="tx1"/>
                </a:solidFill>
                <a:effectLst/>
                <a:latin typeface="+mn-lt"/>
                <a:ea typeface="+mn-ea"/>
                <a:cs typeface="+mn-cs"/>
              </a:rPr>
              <a:t>Intuitively, an eigenvector is a vector whose direction remains unchanged when a linear transformation is applied to it.</a:t>
            </a:r>
          </a:p>
          <a:p>
            <a:endParaRPr lang="en-MY" sz="1200" b="0" i="1" kern="1200" dirty="0">
              <a:solidFill>
                <a:schemeClr val="tx1"/>
              </a:solidFill>
              <a:effectLst/>
              <a:latin typeface="+mn-lt"/>
              <a:ea typeface="+mn-ea"/>
              <a:cs typeface="+mn-cs"/>
            </a:endParaRPr>
          </a:p>
          <a:p>
            <a:r>
              <a:rPr lang="en-MY" sz="1200" b="0" i="0" kern="1200" dirty="0">
                <a:solidFill>
                  <a:schemeClr val="tx1"/>
                </a:solidFill>
                <a:effectLst/>
                <a:latin typeface="+mn-lt"/>
                <a:ea typeface="+mn-ea"/>
                <a:cs typeface="+mn-cs"/>
              </a:rPr>
              <a:t>Now, we can easily compute eigenvalue and eigenvectors from the covariance matrix that we have above.</a:t>
            </a:r>
          </a:p>
          <a:p>
            <a:endParaRPr lang="en-MY" sz="1200" b="0" i="0" kern="1200" dirty="0">
              <a:solidFill>
                <a:schemeClr val="tx1"/>
              </a:solidFill>
              <a:effectLst/>
              <a:latin typeface="+mn-lt"/>
              <a:ea typeface="+mn-ea"/>
              <a:cs typeface="+mn-cs"/>
            </a:endParaRPr>
          </a:p>
          <a:p>
            <a:r>
              <a:rPr lang="en-MY" sz="1200" b="0" i="1" kern="1200" dirty="0">
                <a:solidFill>
                  <a:schemeClr val="tx1"/>
                </a:solidFill>
                <a:effectLst/>
                <a:latin typeface="+mn-lt"/>
                <a:ea typeface="+mn-ea"/>
                <a:cs typeface="+mn-cs"/>
              </a:rPr>
              <a:t>Let </a:t>
            </a:r>
            <a:r>
              <a:rPr lang="en-MY" sz="1200" b="1" i="0" kern="1200" dirty="0">
                <a:solidFill>
                  <a:schemeClr val="tx1"/>
                </a:solidFill>
                <a:effectLst/>
                <a:latin typeface="+mn-lt"/>
                <a:ea typeface="+mn-ea"/>
                <a:cs typeface="+mn-cs"/>
              </a:rPr>
              <a:t>A</a:t>
            </a:r>
            <a:r>
              <a:rPr lang="en-MY" sz="1200" b="0" i="1" kern="1200" dirty="0">
                <a:solidFill>
                  <a:schemeClr val="tx1"/>
                </a:solidFill>
                <a:effectLst/>
                <a:latin typeface="+mn-lt"/>
                <a:ea typeface="+mn-ea"/>
                <a:cs typeface="+mn-cs"/>
              </a:rPr>
              <a:t> be a square matrix, </a:t>
            </a:r>
            <a:r>
              <a:rPr lang="el-GR" sz="1200" b="1" i="1" kern="1200" dirty="0">
                <a:solidFill>
                  <a:schemeClr val="tx1"/>
                </a:solidFill>
                <a:effectLst/>
                <a:latin typeface="+mn-lt"/>
                <a:ea typeface="+mn-ea"/>
                <a:cs typeface="+mn-cs"/>
              </a:rPr>
              <a:t>ν</a:t>
            </a:r>
            <a:r>
              <a:rPr lang="el-GR" sz="1200" b="0" i="1" kern="1200" dirty="0">
                <a:solidFill>
                  <a:schemeClr val="tx1"/>
                </a:solidFill>
                <a:effectLst/>
                <a:latin typeface="+mn-lt"/>
                <a:ea typeface="+mn-ea"/>
                <a:cs typeface="+mn-cs"/>
              </a:rPr>
              <a:t> </a:t>
            </a:r>
            <a:r>
              <a:rPr lang="en-MY" sz="1200" b="0" i="1" kern="1200" dirty="0">
                <a:solidFill>
                  <a:schemeClr val="tx1"/>
                </a:solidFill>
                <a:effectLst/>
                <a:latin typeface="+mn-lt"/>
                <a:ea typeface="+mn-ea"/>
                <a:cs typeface="+mn-cs"/>
              </a:rPr>
              <a:t>a vector and </a:t>
            </a:r>
            <a:r>
              <a:rPr lang="el-GR" sz="1200" b="1" i="1" kern="1200" dirty="0">
                <a:solidFill>
                  <a:schemeClr val="tx1"/>
                </a:solidFill>
                <a:effectLst/>
                <a:latin typeface="+mn-lt"/>
                <a:ea typeface="+mn-ea"/>
                <a:cs typeface="+mn-cs"/>
              </a:rPr>
              <a:t>λ</a:t>
            </a:r>
            <a:r>
              <a:rPr lang="el-GR" sz="1200" b="0" i="1" kern="1200" dirty="0">
                <a:solidFill>
                  <a:schemeClr val="tx1"/>
                </a:solidFill>
                <a:effectLst/>
                <a:latin typeface="+mn-lt"/>
                <a:ea typeface="+mn-ea"/>
                <a:cs typeface="+mn-cs"/>
              </a:rPr>
              <a:t> </a:t>
            </a:r>
            <a:r>
              <a:rPr lang="en-MY" sz="1200" b="0" i="1" kern="1200" dirty="0">
                <a:solidFill>
                  <a:schemeClr val="tx1"/>
                </a:solidFill>
                <a:effectLst/>
                <a:latin typeface="+mn-lt"/>
                <a:ea typeface="+mn-ea"/>
                <a:cs typeface="+mn-cs"/>
              </a:rPr>
              <a:t>a scalar that satisfies </a:t>
            </a:r>
            <a:r>
              <a:rPr lang="en-MY" sz="1200" b="1" i="0" kern="1200" dirty="0">
                <a:solidFill>
                  <a:schemeClr val="tx1"/>
                </a:solidFill>
                <a:effectLst/>
                <a:latin typeface="+mn-lt"/>
                <a:ea typeface="+mn-ea"/>
                <a:cs typeface="+mn-cs"/>
              </a:rPr>
              <a:t>A</a:t>
            </a:r>
            <a:r>
              <a:rPr lang="el-GR" sz="1200" b="0" i="1" kern="1200" dirty="0">
                <a:solidFill>
                  <a:schemeClr val="tx1"/>
                </a:solidFill>
                <a:effectLst/>
                <a:latin typeface="+mn-lt"/>
                <a:ea typeface="+mn-ea"/>
                <a:cs typeface="+mn-cs"/>
              </a:rPr>
              <a:t>ν</a:t>
            </a:r>
            <a:r>
              <a:rPr lang="el-GR" sz="1200" b="1" i="1" kern="1200" dirty="0">
                <a:solidFill>
                  <a:schemeClr val="tx1"/>
                </a:solidFill>
                <a:effectLst/>
                <a:latin typeface="+mn-lt"/>
                <a:ea typeface="+mn-ea"/>
                <a:cs typeface="+mn-cs"/>
              </a:rPr>
              <a:t> = </a:t>
            </a:r>
            <a:r>
              <a:rPr lang="el-GR" sz="1200" b="1" i="1" kern="1200" dirty="0" err="1">
                <a:solidFill>
                  <a:schemeClr val="tx1"/>
                </a:solidFill>
                <a:effectLst/>
                <a:latin typeface="+mn-lt"/>
                <a:ea typeface="+mn-ea"/>
                <a:cs typeface="+mn-cs"/>
              </a:rPr>
              <a:t>λ</a:t>
            </a:r>
            <a:r>
              <a:rPr lang="el-GR" sz="1200" b="0" i="1" kern="1200" dirty="0" err="1">
                <a:solidFill>
                  <a:schemeClr val="tx1"/>
                </a:solidFill>
                <a:effectLst/>
                <a:latin typeface="+mn-lt"/>
                <a:ea typeface="+mn-ea"/>
                <a:cs typeface="+mn-cs"/>
              </a:rPr>
              <a:t>ν</a:t>
            </a:r>
            <a:r>
              <a:rPr lang="el-GR" sz="1200" b="0" i="1" kern="1200" dirty="0">
                <a:solidFill>
                  <a:schemeClr val="tx1"/>
                </a:solidFill>
                <a:effectLst/>
                <a:latin typeface="+mn-lt"/>
                <a:ea typeface="+mn-ea"/>
                <a:cs typeface="+mn-cs"/>
              </a:rPr>
              <a:t>, </a:t>
            </a:r>
            <a:r>
              <a:rPr lang="en-MY" sz="1200" b="0" i="1" kern="1200" dirty="0">
                <a:solidFill>
                  <a:schemeClr val="tx1"/>
                </a:solidFill>
                <a:effectLst/>
                <a:latin typeface="+mn-lt"/>
                <a:ea typeface="+mn-ea"/>
                <a:cs typeface="+mn-cs"/>
              </a:rPr>
              <a:t>then </a:t>
            </a:r>
            <a:r>
              <a:rPr lang="el-GR" sz="1200" b="1" i="1" kern="1200" dirty="0">
                <a:solidFill>
                  <a:schemeClr val="tx1"/>
                </a:solidFill>
                <a:effectLst/>
                <a:latin typeface="+mn-lt"/>
                <a:ea typeface="+mn-ea"/>
                <a:cs typeface="+mn-cs"/>
              </a:rPr>
              <a:t>λ</a:t>
            </a:r>
            <a:r>
              <a:rPr lang="el-GR" sz="1200" b="0" i="1" kern="1200" dirty="0">
                <a:solidFill>
                  <a:schemeClr val="tx1"/>
                </a:solidFill>
                <a:effectLst/>
                <a:latin typeface="+mn-lt"/>
                <a:ea typeface="+mn-ea"/>
                <a:cs typeface="+mn-cs"/>
              </a:rPr>
              <a:t> </a:t>
            </a:r>
            <a:r>
              <a:rPr lang="en-MY" sz="1200" b="0" i="1" kern="1200" dirty="0">
                <a:solidFill>
                  <a:schemeClr val="tx1"/>
                </a:solidFill>
                <a:effectLst/>
                <a:latin typeface="+mn-lt"/>
                <a:ea typeface="+mn-ea"/>
                <a:cs typeface="+mn-cs"/>
              </a:rPr>
              <a:t>is called eigenvalue associated with eigenvector </a:t>
            </a:r>
            <a:r>
              <a:rPr lang="el-GR" sz="1200" b="1" i="1" kern="1200" dirty="0">
                <a:solidFill>
                  <a:schemeClr val="tx1"/>
                </a:solidFill>
                <a:effectLst/>
                <a:latin typeface="+mn-lt"/>
                <a:ea typeface="+mn-ea"/>
                <a:cs typeface="+mn-cs"/>
              </a:rPr>
              <a:t>ν</a:t>
            </a:r>
            <a:r>
              <a:rPr lang="el-GR" sz="1200" b="0" i="1" kern="1200" dirty="0">
                <a:solidFill>
                  <a:schemeClr val="tx1"/>
                </a:solidFill>
                <a:effectLst/>
                <a:latin typeface="+mn-lt"/>
                <a:ea typeface="+mn-ea"/>
                <a:cs typeface="+mn-cs"/>
              </a:rPr>
              <a:t> </a:t>
            </a:r>
            <a:r>
              <a:rPr lang="en-MY" sz="1200" b="0" i="1" kern="1200" dirty="0">
                <a:solidFill>
                  <a:schemeClr val="tx1"/>
                </a:solidFill>
                <a:effectLst/>
                <a:latin typeface="+mn-lt"/>
                <a:ea typeface="+mn-ea"/>
                <a:cs typeface="+mn-cs"/>
              </a:rPr>
              <a:t>of </a:t>
            </a:r>
            <a:r>
              <a:rPr lang="en-MY" sz="1200" b="1" i="0" kern="1200" dirty="0">
                <a:solidFill>
                  <a:schemeClr val="tx1"/>
                </a:solidFill>
                <a:effectLst/>
                <a:latin typeface="+mn-lt"/>
                <a:ea typeface="+mn-ea"/>
                <a:cs typeface="+mn-cs"/>
              </a:rPr>
              <a:t>A</a:t>
            </a:r>
            <a:r>
              <a:rPr lang="en-MY" sz="1200" b="0" i="1" kern="1200" dirty="0">
                <a:solidFill>
                  <a:schemeClr val="tx1"/>
                </a:solidFill>
                <a:effectLst/>
                <a:latin typeface="+mn-lt"/>
                <a:ea typeface="+mn-ea"/>
                <a:cs typeface="+mn-cs"/>
              </a:rPr>
              <a:t>.</a:t>
            </a:r>
          </a:p>
          <a:p>
            <a:endParaRPr lang="en-MY" sz="1200" b="0" i="1" kern="1200" dirty="0">
              <a:solidFill>
                <a:schemeClr val="tx1"/>
              </a:solidFill>
              <a:effectLst/>
              <a:latin typeface="+mn-lt"/>
              <a:ea typeface="+mn-ea"/>
              <a:cs typeface="+mn-cs"/>
            </a:endParaRPr>
          </a:p>
          <a:p>
            <a:r>
              <a:rPr lang="en-MY" sz="1200" b="0" i="0" kern="1200" dirty="0">
                <a:solidFill>
                  <a:schemeClr val="tx1"/>
                </a:solidFill>
                <a:effectLst/>
                <a:latin typeface="+mn-lt"/>
                <a:ea typeface="+mn-ea"/>
                <a:cs typeface="+mn-cs"/>
              </a:rPr>
              <a:t>The eigenvalues of </a:t>
            </a:r>
            <a:r>
              <a:rPr lang="en-MY" sz="1200" b="1" i="1" kern="1200" dirty="0">
                <a:solidFill>
                  <a:schemeClr val="tx1"/>
                </a:solidFill>
                <a:effectLst/>
                <a:latin typeface="+mn-lt"/>
                <a:ea typeface="+mn-ea"/>
                <a:cs typeface="+mn-cs"/>
              </a:rPr>
              <a:t>A</a:t>
            </a:r>
            <a:r>
              <a:rPr lang="en-MY" sz="1200" b="0" i="0" kern="1200" dirty="0">
                <a:solidFill>
                  <a:schemeClr val="tx1"/>
                </a:solidFill>
                <a:effectLst/>
                <a:latin typeface="+mn-lt"/>
                <a:ea typeface="+mn-ea"/>
                <a:cs typeface="+mn-cs"/>
              </a:rPr>
              <a:t> are roots of the characteristic equation</a:t>
            </a:r>
          </a:p>
          <a:p>
            <a:endParaRPr lang="en-MY"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Definition of identity matrix - </a:t>
            </a:r>
            <a:r>
              <a:rPr lang="en-MY" sz="1200" b="0" i="0" kern="1200" dirty="0">
                <a:solidFill>
                  <a:schemeClr val="tx1"/>
                </a:solidFill>
                <a:effectLst/>
                <a:latin typeface="+mn-lt"/>
                <a:ea typeface="+mn-ea"/>
                <a:cs typeface="+mn-cs"/>
              </a:rPr>
              <a:t>a square matrix in which all the elements of the principal diagonal are ones and all other elements are zeros. </a:t>
            </a:r>
            <a:r>
              <a:rPr lang="en-MY" sz="1200" b="0" i="0" kern="1200">
                <a:solidFill>
                  <a:schemeClr val="tx1"/>
                </a:solidFill>
                <a:effectLst/>
                <a:latin typeface="+mn-lt"/>
                <a:ea typeface="+mn-ea"/>
                <a:cs typeface="+mn-cs"/>
              </a:rPr>
              <a:t>The effect of multiplying a given matrix by an identity matrix is to leave the given matrix unchanged.</a:t>
            </a:r>
          </a:p>
          <a:p>
            <a:endParaRPr lang="en-MY" dirty="0"/>
          </a:p>
        </p:txBody>
      </p:sp>
      <p:sp>
        <p:nvSpPr>
          <p:cNvPr id="4" name="Slide Number Placeholder 3"/>
          <p:cNvSpPr>
            <a:spLocks noGrp="1"/>
          </p:cNvSpPr>
          <p:nvPr>
            <p:ph type="sldNum" sz="quarter" idx="5"/>
          </p:nvPr>
        </p:nvSpPr>
        <p:spPr/>
        <p:txBody>
          <a:bodyPr/>
          <a:lstStyle/>
          <a:p>
            <a:fld id="{337C1EA3-F53F-1B47-B656-7229C750B466}" type="slidenum">
              <a:rPr lang="en-US" smtClean="0"/>
              <a:t>9</a:t>
            </a:fld>
            <a:endParaRPr lang="en-US"/>
          </a:p>
        </p:txBody>
      </p:sp>
    </p:spTree>
    <p:extLst>
      <p:ext uri="{BB962C8B-B14F-4D97-AF65-F5344CB8AC3E}">
        <p14:creationId xmlns:p14="http://schemas.microsoft.com/office/powerpoint/2010/main" val="38230210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MY" sz="1200" b="0" i="0" kern="1200" dirty="0">
                <a:solidFill>
                  <a:schemeClr val="tx1"/>
                </a:solidFill>
                <a:effectLst/>
                <a:latin typeface="+mn-lt"/>
                <a:ea typeface="+mn-ea"/>
                <a:cs typeface="+mn-cs"/>
              </a:rPr>
              <a:t>So, in order to decide which eigenvector(s) we want to drop for our lower-dimensional subspace, we have to take a look at the corresponding eigenvalues of the eigenvectors. Roughly speaking, the eigenvectors with the lowest eigenvalues bear the least information about the distribution of the data, and those are the ones we want to drop.</a:t>
            </a:r>
          </a:p>
          <a:p>
            <a:r>
              <a:rPr lang="en-MY" sz="1200" b="0" i="0" kern="1200" dirty="0">
                <a:solidFill>
                  <a:schemeClr val="tx1"/>
                </a:solidFill>
                <a:effectLst/>
                <a:latin typeface="+mn-lt"/>
                <a:ea typeface="+mn-ea"/>
                <a:cs typeface="+mn-cs"/>
              </a:rPr>
              <a:t>The common approach is to rank the eigenvectors from highest to lowest corresponding eigenvalue and choose the top </a:t>
            </a:r>
            <a:r>
              <a:rPr lang="en-MY" sz="1200" b="0" i="1" kern="1200" dirty="0">
                <a:solidFill>
                  <a:schemeClr val="tx1"/>
                </a:solidFill>
                <a:effectLst/>
                <a:latin typeface="+mn-lt"/>
                <a:ea typeface="+mn-ea"/>
                <a:cs typeface="+mn-cs"/>
              </a:rPr>
              <a:t>k </a:t>
            </a:r>
            <a:r>
              <a:rPr lang="en-MY" sz="1200" b="0" i="0" kern="1200" dirty="0">
                <a:solidFill>
                  <a:schemeClr val="tx1"/>
                </a:solidFill>
                <a:effectLst/>
                <a:latin typeface="+mn-lt"/>
                <a:ea typeface="+mn-ea"/>
                <a:cs typeface="+mn-cs"/>
              </a:rPr>
              <a:t>eigenvectors.</a:t>
            </a:r>
          </a:p>
          <a:p>
            <a:r>
              <a:rPr lang="en-MY" sz="1200" b="0" i="0" kern="1200" dirty="0">
                <a:solidFill>
                  <a:schemeClr val="tx1"/>
                </a:solidFill>
                <a:effectLst/>
                <a:latin typeface="+mn-lt"/>
                <a:ea typeface="+mn-ea"/>
                <a:cs typeface="+mn-cs"/>
              </a:rPr>
              <a:t>So, after sorting the eigenvalues in decreasing order, we have</a:t>
            </a:r>
          </a:p>
          <a:p>
            <a:endParaRPr lang="en-MY" dirty="0"/>
          </a:p>
          <a:p>
            <a:endParaRPr lang="en-MY" dirty="0"/>
          </a:p>
          <a:p>
            <a:endParaRPr lang="en-MY" dirty="0"/>
          </a:p>
        </p:txBody>
      </p:sp>
      <p:sp>
        <p:nvSpPr>
          <p:cNvPr id="4" name="Slide Number Placeholder 3"/>
          <p:cNvSpPr>
            <a:spLocks noGrp="1"/>
          </p:cNvSpPr>
          <p:nvPr>
            <p:ph type="sldNum" sz="quarter" idx="5"/>
          </p:nvPr>
        </p:nvSpPr>
        <p:spPr/>
        <p:txBody>
          <a:bodyPr/>
          <a:lstStyle/>
          <a:p>
            <a:fld id="{337C1EA3-F53F-1B47-B656-7229C750B466}" type="slidenum">
              <a:rPr lang="en-US" smtClean="0"/>
              <a:t>10</a:t>
            </a:fld>
            <a:endParaRPr lang="en-US"/>
          </a:p>
        </p:txBody>
      </p:sp>
    </p:spTree>
    <p:extLst>
      <p:ext uri="{BB962C8B-B14F-4D97-AF65-F5344CB8AC3E}">
        <p14:creationId xmlns:p14="http://schemas.microsoft.com/office/powerpoint/2010/main" val="42335091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MY" sz="1200" b="0" i="0" kern="1200" dirty="0">
                <a:solidFill>
                  <a:schemeClr val="tx1"/>
                </a:solidFill>
                <a:effectLst/>
                <a:latin typeface="+mn-lt"/>
                <a:ea typeface="+mn-ea"/>
                <a:cs typeface="+mn-cs"/>
              </a:rPr>
              <a:t>So, in order to decide which eigenvector(s) we want to drop for our lower-dimensional subspace, we have to take a look at the corresponding eigenvalues of the eigenvectors. Roughly speaking, the eigenvectors with the lowest eigenvalues bear the least information about the distribution of the data, and those are the ones we want to drop.</a:t>
            </a:r>
          </a:p>
          <a:p>
            <a:r>
              <a:rPr lang="en-MY" sz="1200" b="0" i="0" kern="1200" dirty="0">
                <a:solidFill>
                  <a:schemeClr val="tx1"/>
                </a:solidFill>
                <a:effectLst/>
                <a:latin typeface="+mn-lt"/>
                <a:ea typeface="+mn-ea"/>
                <a:cs typeface="+mn-cs"/>
              </a:rPr>
              <a:t>The common approach is to rank the eigenvectors from highest to lowest corresponding eigenvalue and choose the top </a:t>
            </a:r>
            <a:r>
              <a:rPr lang="en-MY" sz="1200" b="0" i="1" kern="1200" dirty="0">
                <a:solidFill>
                  <a:schemeClr val="tx1"/>
                </a:solidFill>
                <a:effectLst/>
                <a:latin typeface="+mn-lt"/>
                <a:ea typeface="+mn-ea"/>
                <a:cs typeface="+mn-cs"/>
              </a:rPr>
              <a:t>k </a:t>
            </a:r>
            <a:r>
              <a:rPr lang="en-MY" sz="1200" b="0" i="0" kern="1200" dirty="0">
                <a:solidFill>
                  <a:schemeClr val="tx1"/>
                </a:solidFill>
                <a:effectLst/>
                <a:latin typeface="+mn-lt"/>
                <a:ea typeface="+mn-ea"/>
                <a:cs typeface="+mn-cs"/>
              </a:rPr>
              <a:t>eigenvectors.</a:t>
            </a:r>
          </a:p>
          <a:p>
            <a:r>
              <a:rPr lang="en-MY" sz="1200" b="0" i="0" kern="1200" dirty="0">
                <a:solidFill>
                  <a:schemeClr val="tx1"/>
                </a:solidFill>
                <a:effectLst/>
                <a:latin typeface="+mn-lt"/>
                <a:ea typeface="+mn-ea"/>
                <a:cs typeface="+mn-cs"/>
              </a:rPr>
              <a:t>So, after sorting the eigenvalues in decreasing order, we have</a:t>
            </a:r>
          </a:p>
          <a:p>
            <a:endParaRPr lang="en-MY" dirty="0"/>
          </a:p>
          <a:p>
            <a:endParaRPr lang="en-MY" dirty="0"/>
          </a:p>
          <a:p>
            <a:endParaRPr lang="en-MY" dirty="0"/>
          </a:p>
        </p:txBody>
      </p:sp>
      <p:sp>
        <p:nvSpPr>
          <p:cNvPr id="4" name="Slide Number Placeholder 3"/>
          <p:cNvSpPr>
            <a:spLocks noGrp="1"/>
          </p:cNvSpPr>
          <p:nvPr>
            <p:ph type="sldNum" sz="quarter" idx="5"/>
          </p:nvPr>
        </p:nvSpPr>
        <p:spPr/>
        <p:txBody>
          <a:bodyPr/>
          <a:lstStyle/>
          <a:p>
            <a:fld id="{337C1EA3-F53F-1B47-B656-7229C750B466}" type="slidenum">
              <a:rPr lang="en-US" smtClean="0"/>
              <a:t>11</a:t>
            </a:fld>
            <a:endParaRPr lang="en-US"/>
          </a:p>
        </p:txBody>
      </p:sp>
    </p:spTree>
    <p:extLst>
      <p:ext uri="{BB962C8B-B14F-4D97-AF65-F5344CB8AC3E}">
        <p14:creationId xmlns:p14="http://schemas.microsoft.com/office/powerpoint/2010/main" val="35280067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MY" sz="1200" b="0" i="0" kern="1200" dirty="0">
                <a:solidFill>
                  <a:schemeClr val="tx1"/>
                </a:solidFill>
                <a:effectLst/>
                <a:latin typeface="+mn-lt"/>
                <a:ea typeface="+mn-ea"/>
                <a:cs typeface="+mn-cs"/>
              </a:rPr>
              <a:t>So, in order to decide which eigenvector(s) we want to drop for our lower-dimensional subspace, we have to take a look at the corresponding eigenvalues of the eigenvectors. Roughly speaking, the eigenvectors with the lowest eigenvalues bear the least information about the distribution of the data, and those are the ones we want to drop.</a:t>
            </a:r>
          </a:p>
          <a:p>
            <a:r>
              <a:rPr lang="en-MY" sz="1200" b="0" i="0" kern="1200" dirty="0">
                <a:solidFill>
                  <a:schemeClr val="tx1"/>
                </a:solidFill>
                <a:effectLst/>
                <a:latin typeface="+mn-lt"/>
                <a:ea typeface="+mn-ea"/>
                <a:cs typeface="+mn-cs"/>
              </a:rPr>
              <a:t>The common approach is to rank the eigenvectors from highest to lowest corresponding eigenvalue and choose the top </a:t>
            </a:r>
            <a:r>
              <a:rPr lang="en-MY" sz="1200" b="0" i="1" kern="1200" dirty="0">
                <a:solidFill>
                  <a:schemeClr val="tx1"/>
                </a:solidFill>
                <a:effectLst/>
                <a:latin typeface="+mn-lt"/>
                <a:ea typeface="+mn-ea"/>
                <a:cs typeface="+mn-cs"/>
              </a:rPr>
              <a:t>k </a:t>
            </a:r>
            <a:r>
              <a:rPr lang="en-MY" sz="1200" b="0" i="0" kern="1200" dirty="0">
                <a:solidFill>
                  <a:schemeClr val="tx1"/>
                </a:solidFill>
                <a:effectLst/>
                <a:latin typeface="+mn-lt"/>
                <a:ea typeface="+mn-ea"/>
                <a:cs typeface="+mn-cs"/>
              </a:rPr>
              <a:t>eigenvectors.</a:t>
            </a:r>
          </a:p>
          <a:p>
            <a:r>
              <a:rPr lang="en-MY" sz="1200" b="0" i="0" kern="1200" dirty="0">
                <a:solidFill>
                  <a:schemeClr val="tx1"/>
                </a:solidFill>
                <a:effectLst/>
                <a:latin typeface="+mn-lt"/>
                <a:ea typeface="+mn-ea"/>
                <a:cs typeface="+mn-cs"/>
              </a:rPr>
              <a:t>So, after sorting the eigenvalues in decreasing order, we have</a:t>
            </a:r>
          </a:p>
          <a:p>
            <a:endParaRPr lang="en-MY" dirty="0"/>
          </a:p>
          <a:p>
            <a:endParaRPr lang="en-MY" dirty="0"/>
          </a:p>
          <a:p>
            <a:endParaRPr lang="en-MY" dirty="0"/>
          </a:p>
        </p:txBody>
      </p:sp>
      <p:sp>
        <p:nvSpPr>
          <p:cNvPr id="4" name="Slide Number Placeholder 3"/>
          <p:cNvSpPr>
            <a:spLocks noGrp="1"/>
          </p:cNvSpPr>
          <p:nvPr>
            <p:ph type="sldNum" sz="quarter" idx="5"/>
          </p:nvPr>
        </p:nvSpPr>
        <p:spPr/>
        <p:txBody>
          <a:bodyPr/>
          <a:lstStyle/>
          <a:p>
            <a:fld id="{337C1EA3-F53F-1B47-B656-7229C750B466}" type="slidenum">
              <a:rPr lang="en-US" smtClean="0"/>
              <a:t>12</a:t>
            </a:fld>
            <a:endParaRPr lang="en-US"/>
          </a:p>
        </p:txBody>
      </p:sp>
    </p:spTree>
    <p:extLst>
      <p:ext uri="{BB962C8B-B14F-4D97-AF65-F5344CB8AC3E}">
        <p14:creationId xmlns:p14="http://schemas.microsoft.com/office/powerpoint/2010/main" val="35431011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37C1EA3-F53F-1B47-B656-7229C750B466}" type="slidenum">
              <a:rPr lang="en-US" smtClean="0"/>
              <a:t>31</a:t>
            </a:fld>
            <a:endParaRPr lang="en-US"/>
          </a:p>
        </p:txBody>
      </p:sp>
    </p:spTree>
    <p:extLst>
      <p:ext uri="{BB962C8B-B14F-4D97-AF65-F5344CB8AC3E}">
        <p14:creationId xmlns:p14="http://schemas.microsoft.com/office/powerpoint/2010/main" val="23721340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640013" y="484479"/>
            <a:ext cx="6911974" cy="2954655"/>
          </a:xfrm>
        </p:spPr>
        <p:txBody>
          <a:bodyPr anchor="b">
            <a:normAutofit/>
          </a:bodyPr>
          <a:lstStyle>
            <a:lvl1pPr algn="ctr">
              <a:defRPr sz="5600" spc="-100" baseline="0"/>
            </a:lvl1pPr>
          </a:lstStyle>
          <a:p>
            <a:r>
              <a:rPr lang="en-US"/>
              <a:t>Click to edit Master title style</a:t>
            </a:r>
            <a:endParaRPr lang="en-US" dirty="0"/>
          </a:p>
        </p:txBody>
      </p:sp>
      <p:sp>
        <p:nvSpPr>
          <p:cNvPr id="3" name="Subtitle 2"/>
          <p:cNvSpPr>
            <a:spLocks noGrp="1"/>
          </p:cNvSpPr>
          <p:nvPr>
            <p:ph type="subTitle" idx="1"/>
          </p:nvPr>
        </p:nvSpPr>
        <p:spPr>
          <a:xfrm>
            <a:off x="2640013" y="3799133"/>
            <a:ext cx="6911974" cy="1969841"/>
          </a:xfrm>
        </p:spPr>
        <p:txBody>
          <a:bodyPr>
            <a:normAutofit/>
          </a:bodyPr>
          <a:lstStyle>
            <a:lvl1pPr marL="0" indent="0" algn="ctr">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31837" y="6138000"/>
            <a:ext cx="3095626" cy="720000"/>
          </a:xfrm>
          <a:prstGeom prst="rect">
            <a:avLst/>
          </a:prstGeom>
        </p:spPr>
        <p:txBody>
          <a:bodyPr/>
          <a:lstStyle/>
          <a:p>
            <a:fld id="{2395C5C9-164C-46B3-A87E-7660D39D3106}" type="datetime2">
              <a:rPr lang="en-US" smtClean="0"/>
              <a:t>Thursday, December 30, 2021</a:t>
            </a:fld>
            <a:endParaRPr lang="en-US" dirty="0"/>
          </a:p>
        </p:txBody>
      </p:sp>
      <p:sp>
        <p:nvSpPr>
          <p:cNvPr id="5" name="Footer Placeholder 4"/>
          <p:cNvSpPr>
            <a:spLocks noGrp="1"/>
          </p:cNvSpPr>
          <p:nvPr>
            <p:ph type="ftr" sz="quarter" idx="11"/>
          </p:nvPr>
        </p:nvSpPr>
        <p:spPr>
          <a:xfrm>
            <a:off x="4548188" y="6138000"/>
            <a:ext cx="5003800" cy="720000"/>
          </a:xfrm>
          <a:prstGeom prst="rect">
            <a:avLst/>
          </a:prstGeom>
        </p:spPr>
        <p:txBody>
          <a:bodyPr/>
          <a:lstStyle/>
          <a:p>
            <a:pPr algn="l"/>
            <a:r>
              <a:rPr lang="en-US" dirty="0"/>
              <a:t>Sample Footer Text</a:t>
            </a:r>
          </a:p>
        </p:txBody>
      </p:sp>
      <p:sp>
        <p:nvSpPr>
          <p:cNvPr id="6" name="Slide Number Placeholder 5"/>
          <p:cNvSpPr>
            <a:spLocks noGrp="1"/>
          </p:cNvSpPr>
          <p:nvPr>
            <p:ph type="sldNum" sz="quarter" idx="12"/>
          </p:nvPr>
        </p:nvSpPr>
        <p:spPr>
          <a:xfrm>
            <a:off x="10272713" y="6138000"/>
            <a:ext cx="1187449" cy="720000"/>
          </a:xfrm>
          <a:prstGeom prst="rect">
            <a:avLst/>
          </a:prstGeom>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18273010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720000" y="2636838"/>
            <a:ext cx="10728325" cy="31321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31837" y="6138000"/>
            <a:ext cx="3095626" cy="720000"/>
          </a:xfrm>
          <a:prstGeom prst="rect">
            <a:avLst/>
          </a:prstGeom>
        </p:spPr>
        <p:txBody>
          <a:bodyPr/>
          <a:lstStyle/>
          <a:p>
            <a:fld id="{5B75179A-1E2B-41AB-B400-4F1B4022FAEE}" type="datetime2">
              <a:rPr lang="en-US" smtClean="0"/>
              <a:t>Thursday, December 30, 2021</a:t>
            </a:fld>
            <a:endParaRPr lang="en-US"/>
          </a:p>
        </p:txBody>
      </p:sp>
      <p:sp>
        <p:nvSpPr>
          <p:cNvPr id="5" name="Footer Placeholder 4"/>
          <p:cNvSpPr>
            <a:spLocks noGrp="1"/>
          </p:cNvSpPr>
          <p:nvPr>
            <p:ph type="ftr" sz="quarter" idx="11"/>
          </p:nvPr>
        </p:nvSpPr>
        <p:spPr>
          <a:xfrm>
            <a:off x="4548188" y="6138000"/>
            <a:ext cx="5003800" cy="720000"/>
          </a:xfrm>
          <a:prstGeom prst="rect">
            <a:avLst/>
          </a:prstGeom>
        </p:spPr>
        <p:txBody>
          <a:bodyPr/>
          <a:lstStyle/>
          <a:p>
            <a:r>
              <a:rPr lang="en-US"/>
              <a:t>Sample Footer Text</a:t>
            </a:r>
          </a:p>
        </p:txBody>
      </p:sp>
      <p:sp>
        <p:nvSpPr>
          <p:cNvPr id="6" name="Slide Number Placeholder 5"/>
          <p:cNvSpPr>
            <a:spLocks noGrp="1"/>
          </p:cNvSpPr>
          <p:nvPr>
            <p:ph type="sldNum" sz="quarter" idx="12"/>
          </p:nvPr>
        </p:nvSpPr>
        <p:spPr>
          <a:xfrm>
            <a:off x="10272713" y="6138000"/>
            <a:ext cx="1187449" cy="720000"/>
          </a:xfrm>
          <a:prstGeom prst="rect">
            <a:avLst/>
          </a:prstGeom>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23596102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140486" y="720000"/>
            <a:ext cx="1477328" cy="5048975"/>
          </a:xfrm>
        </p:spPr>
        <p:txBody>
          <a:bodyPr vert="eaVert">
            <a:normAutofit/>
          </a:bodyPr>
          <a:lstStyle>
            <a:lvl1pPr>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731838" y="720000"/>
            <a:ext cx="8929614" cy="50489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31837" y="6138000"/>
            <a:ext cx="3095626" cy="720000"/>
          </a:xfrm>
          <a:prstGeom prst="rect">
            <a:avLst/>
          </a:prstGeom>
        </p:spPr>
        <p:txBody>
          <a:bodyPr/>
          <a:lstStyle/>
          <a:p>
            <a:fld id="{05681D0F-6595-4F14-8EF3-954CD87C797B}" type="datetime2">
              <a:rPr lang="en-US" smtClean="0"/>
              <a:t>Thursday, December 30, 2021</a:t>
            </a:fld>
            <a:endParaRPr lang="en-US"/>
          </a:p>
        </p:txBody>
      </p:sp>
      <p:sp>
        <p:nvSpPr>
          <p:cNvPr id="5" name="Footer Placeholder 4"/>
          <p:cNvSpPr>
            <a:spLocks noGrp="1"/>
          </p:cNvSpPr>
          <p:nvPr>
            <p:ph type="ftr" sz="quarter" idx="11"/>
          </p:nvPr>
        </p:nvSpPr>
        <p:spPr>
          <a:xfrm>
            <a:off x="4548188" y="6138000"/>
            <a:ext cx="5003800" cy="720000"/>
          </a:xfrm>
          <a:prstGeom prst="rect">
            <a:avLst/>
          </a:prstGeom>
        </p:spPr>
        <p:txBody>
          <a:bodyPr/>
          <a:lstStyle/>
          <a:p>
            <a:r>
              <a:rPr lang="en-US"/>
              <a:t>Sample Footer Text</a:t>
            </a:r>
          </a:p>
        </p:txBody>
      </p:sp>
      <p:sp>
        <p:nvSpPr>
          <p:cNvPr id="6" name="Slide Number Placeholder 5"/>
          <p:cNvSpPr>
            <a:spLocks noGrp="1"/>
          </p:cNvSpPr>
          <p:nvPr>
            <p:ph type="sldNum" sz="quarter" idx="12"/>
          </p:nvPr>
        </p:nvSpPr>
        <p:spPr>
          <a:xfrm>
            <a:off x="10272713" y="6138000"/>
            <a:ext cx="1187449" cy="720000"/>
          </a:xfrm>
          <a:prstGeom prst="rect">
            <a:avLst/>
          </a:prstGeom>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33048751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720000" y="2541600"/>
            <a:ext cx="10728325" cy="32273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31837" y="6138000"/>
            <a:ext cx="3095626" cy="720000"/>
          </a:xfrm>
          <a:prstGeom prst="rect">
            <a:avLst/>
          </a:prstGeom>
        </p:spPr>
        <p:txBody>
          <a:bodyPr/>
          <a:lstStyle/>
          <a:p>
            <a:fld id="{4DDCFF8A-AAF8-4A12-8A91-9CA0EAF6CBB9}" type="datetime2">
              <a:rPr lang="en-US" smtClean="0"/>
              <a:t>Thursday, December 30, 2021</a:t>
            </a:fld>
            <a:endParaRPr lang="en-US" dirty="0"/>
          </a:p>
        </p:txBody>
      </p:sp>
      <p:sp>
        <p:nvSpPr>
          <p:cNvPr id="5" name="Footer Placeholder 4"/>
          <p:cNvSpPr>
            <a:spLocks noGrp="1"/>
          </p:cNvSpPr>
          <p:nvPr>
            <p:ph type="ftr" sz="quarter" idx="11"/>
          </p:nvPr>
        </p:nvSpPr>
        <p:spPr>
          <a:xfrm>
            <a:off x="4548188" y="6138000"/>
            <a:ext cx="5003800" cy="720000"/>
          </a:xfrm>
          <a:prstGeom prst="rect">
            <a:avLst/>
          </a:prstGeom>
        </p:spPr>
        <p:txBody>
          <a:bodyPr/>
          <a:lstStyle/>
          <a:p>
            <a:pPr algn="l"/>
            <a:r>
              <a:rPr lang="en-US" dirty="0"/>
              <a:t>Sample Footer Text</a:t>
            </a:r>
          </a:p>
        </p:txBody>
      </p:sp>
      <p:sp>
        <p:nvSpPr>
          <p:cNvPr id="6" name="Slide Number Placeholder 5"/>
          <p:cNvSpPr>
            <a:spLocks noGrp="1"/>
          </p:cNvSpPr>
          <p:nvPr>
            <p:ph type="sldNum" sz="quarter" idx="12"/>
          </p:nvPr>
        </p:nvSpPr>
        <p:spPr>
          <a:xfrm>
            <a:off x="10272713" y="6138000"/>
            <a:ext cx="1187449" cy="720000"/>
          </a:xfrm>
          <a:prstGeom prst="rect">
            <a:avLst/>
          </a:prstGeom>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10908612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0000" y="619200"/>
            <a:ext cx="10728326" cy="2879724"/>
          </a:xfrm>
        </p:spPr>
        <p:txBody>
          <a:bodyPr anchor="b">
            <a:normAutofit/>
          </a:bodyPr>
          <a:lstStyle>
            <a:lvl1pPr>
              <a:defRPr sz="5600"/>
            </a:lvl1pPr>
          </a:lstStyle>
          <a:p>
            <a:r>
              <a:rPr lang="en-US"/>
              <a:t>Click to edit Master title style</a:t>
            </a:r>
            <a:endParaRPr lang="en-US" dirty="0"/>
          </a:p>
        </p:txBody>
      </p:sp>
      <p:sp>
        <p:nvSpPr>
          <p:cNvPr id="3" name="Text Placeholder 2"/>
          <p:cNvSpPr>
            <a:spLocks noGrp="1"/>
          </p:cNvSpPr>
          <p:nvPr>
            <p:ph type="body" idx="1"/>
          </p:nvPr>
        </p:nvSpPr>
        <p:spPr>
          <a:xfrm>
            <a:off x="719910" y="3858924"/>
            <a:ext cx="10728326" cy="1919076"/>
          </a:xfrm>
        </p:spPr>
        <p:txBody>
          <a:bodyPr>
            <a:normAutofit/>
          </a:bodyPr>
          <a:lstStyle>
            <a:lvl1pPr marL="0" indent="0">
              <a:buNone/>
              <a:defRPr sz="2800">
                <a:solidFill>
                  <a:schemeClr val="tx1">
                    <a:tint val="75000"/>
                    <a:alpha val="6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31837" y="6138000"/>
            <a:ext cx="3095626" cy="720000"/>
          </a:xfrm>
          <a:prstGeom prst="rect">
            <a:avLst/>
          </a:prstGeom>
        </p:spPr>
        <p:txBody>
          <a:bodyPr/>
          <a:lstStyle/>
          <a:p>
            <a:fld id="{ABCC25C3-021A-4B0B-8F70-0C181FE1CF45}" type="datetime2">
              <a:rPr lang="en-US" smtClean="0"/>
              <a:t>Thursday, December 30, 2021</a:t>
            </a:fld>
            <a:endParaRPr lang="en-US"/>
          </a:p>
        </p:txBody>
      </p:sp>
      <p:sp>
        <p:nvSpPr>
          <p:cNvPr id="5" name="Footer Placeholder 4"/>
          <p:cNvSpPr>
            <a:spLocks noGrp="1"/>
          </p:cNvSpPr>
          <p:nvPr>
            <p:ph type="ftr" sz="quarter" idx="11"/>
          </p:nvPr>
        </p:nvSpPr>
        <p:spPr>
          <a:xfrm>
            <a:off x="4548188" y="6138000"/>
            <a:ext cx="5003800" cy="720000"/>
          </a:xfrm>
          <a:prstGeom prst="rect">
            <a:avLst/>
          </a:prstGeom>
        </p:spPr>
        <p:txBody>
          <a:bodyPr/>
          <a:lstStyle/>
          <a:p>
            <a:pPr algn="l"/>
            <a:r>
              <a:rPr lang="en-US" dirty="0"/>
              <a:t>Sample Footer Text</a:t>
            </a:r>
          </a:p>
        </p:txBody>
      </p:sp>
      <p:sp>
        <p:nvSpPr>
          <p:cNvPr id="6" name="Slide Number Placeholder 5"/>
          <p:cNvSpPr>
            <a:spLocks noGrp="1"/>
          </p:cNvSpPr>
          <p:nvPr>
            <p:ph type="sldNum" sz="quarter" idx="12"/>
          </p:nvPr>
        </p:nvSpPr>
        <p:spPr>
          <a:xfrm>
            <a:off x="10272713" y="6138000"/>
            <a:ext cx="1187449" cy="720000"/>
          </a:xfrm>
          <a:prstGeom prst="rect">
            <a:avLst/>
          </a:prstGeom>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1144857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720000" y="2541600"/>
            <a:ext cx="5003800" cy="3234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58400" y="2541600"/>
            <a:ext cx="5003801" cy="32345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731837" y="6138000"/>
            <a:ext cx="3095626" cy="720000"/>
          </a:xfrm>
          <a:prstGeom prst="rect">
            <a:avLst/>
          </a:prstGeom>
        </p:spPr>
        <p:txBody>
          <a:bodyPr/>
          <a:lstStyle/>
          <a:p>
            <a:fld id="{0C23D88D-8CEC-4ED9-A53B-5596187D9A16}" type="datetime2">
              <a:rPr lang="en-US" smtClean="0"/>
              <a:t>Thursday, December 30, 2021</a:t>
            </a:fld>
            <a:endParaRPr lang="en-US"/>
          </a:p>
        </p:txBody>
      </p:sp>
      <p:sp>
        <p:nvSpPr>
          <p:cNvPr id="6" name="Footer Placeholder 5"/>
          <p:cNvSpPr>
            <a:spLocks noGrp="1"/>
          </p:cNvSpPr>
          <p:nvPr>
            <p:ph type="ftr" sz="quarter" idx="11"/>
          </p:nvPr>
        </p:nvSpPr>
        <p:spPr>
          <a:xfrm>
            <a:off x="4548188" y="6138000"/>
            <a:ext cx="5003800" cy="720000"/>
          </a:xfrm>
          <a:prstGeom prst="rect">
            <a:avLst/>
          </a:prstGeom>
        </p:spPr>
        <p:txBody>
          <a:bodyPr/>
          <a:lstStyle/>
          <a:p>
            <a:r>
              <a:rPr lang="en-US"/>
              <a:t>Sample Footer Text</a:t>
            </a:r>
          </a:p>
        </p:txBody>
      </p:sp>
      <p:sp>
        <p:nvSpPr>
          <p:cNvPr id="7" name="Slide Number Placeholder 6"/>
          <p:cNvSpPr>
            <a:spLocks noGrp="1"/>
          </p:cNvSpPr>
          <p:nvPr>
            <p:ph type="sldNum" sz="quarter" idx="12"/>
          </p:nvPr>
        </p:nvSpPr>
        <p:spPr>
          <a:xfrm>
            <a:off x="10272713" y="6138000"/>
            <a:ext cx="1187449" cy="720000"/>
          </a:xfrm>
          <a:prstGeom prst="rect">
            <a:avLst/>
          </a:prstGeom>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13617295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720000" y="619200"/>
            <a:ext cx="10728325" cy="673005"/>
          </a:xfrm>
        </p:spPr>
        <p:txBody>
          <a:bodyPr>
            <a:normAutofit/>
          </a:bodyPr>
          <a:lstStyle/>
          <a:p>
            <a:r>
              <a:rPr lang="en-US"/>
              <a:t>Click to edit Master title style</a:t>
            </a:r>
            <a:endParaRPr lang="en-US" dirty="0"/>
          </a:p>
        </p:txBody>
      </p:sp>
      <p:sp>
        <p:nvSpPr>
          <p:cNvPr id="3" name="Text Placeholder 2"/>
          <p:cNvSpPr>
            <a:spLocks noGrp="1"/>
          </p:cNvSpPr>
          <p:nvPr>
            <p:ph type="body" idx="1"/>
          </p:nvPr>
        </p:nvSpPr>
        <p:spPr>
          <a:xfrm>
            <a:off x="720000" y="1840698"/>
            <a:ext cx="5015638" cy="565796"/>
          </a:xfrm>
        </p:spPr>
        <p:txBody>
          <a:bodyPr wrap="square" anchor="b">
            <a:normAutofit/>
          </a:bodyPr>
          <a:lstStyle>
            <a:lvl1pPr marL="0" indent="0">
              <a:lnSpc>
                <a:spcPct val="120000"/>
              </a:lnSpc>
              <a:buNone/>
              <a:defRPr sz="16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720000" y="2541600"/>
            <a:ext cx="5003801" cy="3234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58400" y="1840698"/>
            <a:ext cx="5015638" cy="565796"/>
          </a:xfrm>
        </p:spPr>
        <p:txBody>
          <a:bodyPr anchor="b">
            <a:normAutofit/>
          </a:bodyPr>
          <a:lstStyle>
            <a:lvl1pPr marL="0" indent="0">
              <a:lnSpc>
                <a:spcPct val="120000"/>
              </a:lnSpc>
              <a:buNone/>
              <a:defRPr sz="16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58400" y="2541600"/>
            <a:ext cx="5003800" cy="3234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731837" y="6138000"/>
            <a:ext cx="3095626" cy="720000"/>
          </a:xfrm>
          <a:prstGeom prst="rect">
            <a:avLst/>
          </a:prstGeom>
        </p:spPr>
        <p:txBody>
          <a:bodyPr/>
          <a:lstStyle/>
          <a:p>
            <a:fld id="{D2CCD382-DFDA-4722-A27A-59C21AD112F2}" type="datetime2">
              <a:rPr lang="en-US" smtClean="0"/>
              <a:t>Thursday, December 30, 2021</a:t>
            </a:fld>
            <a:endParaRPr lang="en-US"/>
          </a:p>
        </p:txBody>
      </p:sp>
      <p:sp>
        <p:nvSpPr>
          <p:cNvPr id="8" name="Footer Placeholder 7"/>
          <p:cNvSpPr>
            <a:spLocks noGrp="1"/>
          </p:cNvSpPr>
          <p:nvPr>
            <p:ph type="ftr" sz="quarter" idx="11"/>
          </p:nvPr>
        </p:nvSpPr>
        <p:spPr>
          <a:xfrm>
            <a:off x="4548188" y="6138000"/>
            <a:ext cx="5003800" cy="720000"/>
          </a:xfrm>
          <a:prstGeom prst="rect">
            <a:avLst/>
          </a:prstGeom>
        </p:spPr>
        <p:txBody>
          <a:bodyPr/>
          <a:lstStyle/>
          <a:p>
            <a:r>
              <a:rPr lang="en-US"/>
              <a:t>Sample Footer Text</a:t>
            </a:r>
          </a:p>
        </p:txBody>
      </p:sp>
      <p:sp>
        <p:nvSpPr>
          <p:cNvPr id="9" name="Slide Number Placeholder 8"/>
          <p:cNvSpPr>
            <a:spLocks noGrp="1"/>
          </p:cNvSpPr>
          <p:nvPr>
            <p:ph type="sldNum" sz="quarter" idx="12"/>
          </p:nvPr>
        </p:nvSpPr>
        <p:spPr>
          <a:xfrm>
            <a:off x="10272713" y="6138000"/>
            <a:ext cx="1187449" cy="720000"/>
          </a:xfrm>
          <a:prstGeom prst="rect">
            <a:avLst/>
          </a:prstGeom>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4659166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a:xfrm>
            <a:off x="731837" y="6138000"/>
            <a:ext cx="3095626" cy="720000"/>
          </a:xfrm>
          <a:prstGeom prst="rect">
            <a:avLst/>
          </a:prstGeom>
        </p:spPr>
        <p:txBody>
          <a:bodyPr/>
          <a:lstStyle/>
          <a:p>
            <a:fld id="{22F2A30D-1C09-413F-AAB1-38F366000715}" type="datetime2">
              <a:rPr lang="en-US" smtClean="0"/>
              <a:t>Thursday, December 30, 2021</a:t>
            </a:fld>
            <a:endParaRPr lang="en-US"/>
          </a:p>
        </p:txBody>
      </p:sp>
      <p:sp>
        <p:nvSpPr>
          <p:cNvPr id="4" name="Footer Placeholder 3"/>
          <p:cNvSpPr>
            <a:spLocks noGrp="1"/>
          </p:cNvSpPr>
          <p:nvPr>
            <p:ph type="ftr" sz="quarter" idx="11"/>
          </p:nvPr>
        </p:nvSpPr>
        <p:spPr>
          <a:xfrm>
            <a:off x="4548188" y="6138000"/>
            <a:ext cx="5003800" cy="720000"/>
          </a:xfrm>
          <a:prstGeom prst="rect">
            <a:avLst/>
          </a:prstGeom>
        </p:spPr>
        <p:txBody>
          <a:bodyPr/>
          <a:lstStyle/>
          <a:p>
            <a:r>
              <a:rPr lang="en-US"/>
              <a:t>Sample Footer Text</a:t>
            </a:r>
          </a:p>
        </p:txBody>
      </p:sp>
      <p:sp>
        <p:nvSpPr>
          <p:cNvPr id="5" name="Slide Number Placeholder 4"/>
          <p:cNvSpPr>
            <a:spLocks noGrp="1"/>
          </p:cNvSpPr>
          <p:nvPr>
            <p:ph type="sldNum" sz="quarter" idx="12"/>
          </p:nvPr>
        </p:nvSpPr>
        <p:spPr>
          <a:xfrm>
            <a:off x="10272713" y="6138000"/>
            <a:ext cx="1187449" cy="720000"/>
          </a:xfrm>
          <a:prstGeom prst="rect">
            <a:avLst/>
          </a:prstGeom>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8759552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731837" y="6138000"/>
            <a:ext cx="3095626" cy="720000"/>
          </a:xfrm>
          <a:prstGeom prst="rect">
            <a:avLst/>
          </a:prstGeom>
        </p:spPr>
        <p:txBody>
          <a:bodyPr/>
          <a:lstStyle/>
          <a:p>
            <a:fld id="{6DB82B9C-D65E-4F64-95C3-B10F3B00F0D9}" type="datetime2">
              <a:rPr lang="en-US" smtClean="0"/>
              <a:t>Thursday, December 30, 2021</a:t>
            </a:fld>
            <a:endParaRPr lang="en-US"/>
          </a:p>
        </p:txBody>
      </p:sp>
      <p:sp>
        <p:nvSpPr>
          <p:cNvPr id="3" name="Footer Placeholder 2"/>
          <p:cNvSpPr>
            <a:spLocks noGrp="1"/>
          </p:cNvSpPr>
          <p:nvPr>
            <p:ph type="ftr" sz="quarter" idx="11"/>
          </p:nvPr>
        </p:nvSpPr>
        <p:spPr>
          <a:xfrm>
            <a:off x="4548188" y="6138000"/>
            <a:ext cx="5003800" cy="720000"/>
          </a:xfrm>
          <a:prstGeom prst="rect">
            <a:avLst/>
          </a:prstGeom>
        </p:spPr>
        <p:txBody>
          <a:bodyPr/>
          <a:lstStyle/>
          <a:p>
            <a:r>
              <a:rPr lang="en-US"/>
              <a:t>Sample Footer Text</a:t>
            </a:r>
          </a:p>
        </p:txBody>
      </p:sp>
      <p:sp>
        <p:nvSpPr>
          <p:cNvPr id="4" name="Slide Number Placeholder 3"/>
          <p:cNvSpPr>
            <a:spLocks noGrp="1"/>
          </p:cNvSpPr>
          <p:nvPr>
            <p:ph type="sldNum" sz="quarter" idx="12"/>
          </p:nvPr>
        </p:nvSpPr>
        <p:spPr>
          <a:xfrm>
            <a:off x="10272713" y="6138000"/>
            <a:ext cx="1187449" cy="720000"/>
          </a:xfrm>
          <a:prstGeom prst="rect">
            <a:avLst/>
          </a:prstGeom>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31536000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20000" y="619200"/>
            <a:ext cx="3107463" cy="1477328"/>
          </a:xfrm>
        </p:spPr>
        <p:txBody>
          <a:bodyPr anchor="t" anchorCtr="0">
            <a:normAutofit/>
          </a:bodyPr>
          <a:lstStyle>
            <a:lvl1pPr>
              <a:lnSpc>
                <a:spcPct val="100000"/>
              </a:lnSpc>
              <a:defRPr sz="2800"/>
            </a:lvl1pPr>
          </a:lstStyle>
          <a:p>
            <a:r>
              <a:rPr lang="en-US"/>
              <a:t>Click to edit Master title style</a:t>
            </a:r>
            <a:endParaRPr lang="en-US" dirty="0"/>
          </a:p>
        </p:txBody>
      </p:sp>
      <p:sp>
        <p:nvSpPr>
          <p:cNvPr id="3" name="Content Placeholder 2"/>
          <p:cNvSpPr>
            <a:spLocks noGrp="1"/>
          </p:cNvSpPr>
          <p:nvPr>
            <p:ph idx="1"/>
          </p:nvPr>
        </p:nvSpPr>
        <p:spPr>
          <a:xfrm>
            <a:off x="4548188" y="584662"/>
            <a:ext cx="6911974" cy="5184313"/>
          </a:xfrm>
        </p:spPr>
        <p:txBody>
          <a:bodyPr/>
          <a:lstStyle>
            <a:lvl1pPr marL="0" indent="0">
              <a:lnSpc>
                <a:spcPct val="100000"/>
              </a:lnSpc>
              <a:buNone/>
              <a:defRPr sz="4800"/>
            </a:lvl1pPr>
            <a:lvl2pPr marL="914400" indent="-457200">
              <a:buFont typeface="Arial" panose="020B0604020202020204" pitchFamily="34" charset="0"/>
              <a:buChar char="•"/>
              <a:defRPr sz="2000"/>
            </a:lvl2pPr>
            <a:lvl3pPr marL="1257300" indent="-342900">
              <a:buFont typeface="Arial" panose="020B0604020202020204" pitchFamily="34" charset="0"/>
              <a:buChar char="•"/>
              <a:defRPr sz="2000"/>
            </a:lvl3pPr>
            <a:lvl4pPr marL="1714500" indent="-342900">
              <a:buFont typeface="Arial" panose="020B0604020202020204" pitchFamily="34" charset="0"/>
              <a:buChar char="•"/>
              <a:defRPr sz="2000"/>
            </a:lvl4pPr>
            <a:lvl5pPr marL="2171700" indent="-342900">
              <a:buFont typeface="Arial" panose="020B0604020202020204" pitchFamily="34" charset="0"/>
              <a:buChar cha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20000" y="2541600"/>
            <a:ext cx="3107463" cy="3231837"/>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31837" y="6138000"/>
            <a:ext cx="3095626" cy="720000"/>
          </a:xfrm>
          <a:prstGeom prst="rect">
            <a:avLst/>
          </a:prstGeom>
        </p:spPr>
        <p:txBody>
          <a:bodyPr/>
          <a:lstStyle/>
          <a:p>
            <a:fld id="{B7F5FDCC-6AAC-4A08-B9E0-3793AB5E64C3}" type="datetime2">
              <a:rPr lang="en-US" smtClean="0"/>
              <a:t>Thursday, December 30, 2021</a:t>
            </a:fld>
            <a:endParaRPr lang="en-US"/>
          </a:p>
        </p:txBody>
      </p:sp>
      <p:sp>
        <p:nvSpPr>
          <p:cNvPr id="6" name="Footer Placeholder 5"/>
          <p:cNvSpPr>
            <a:spLocks noGrp="1"/>
          </p:cNvSpPr>
          <p:nvPr>
            <p:ph type="ftr" sz="quarter" idx="11"/>
          </p:nvPr>
        </p:nvSpPr>
        <p:spPr>
          <a:xfrm>
            <a:off x="4548188" y="6138000"/>
            <a:ext cx="5003800" cy="720000"/>
          </a:xfrm>
          <a:prstGeom prst="rect">
            <a:avLst/>
          </a:prstGeom>
        </p:spPr>
        <p:txBody>
          <a:bodyPr/>
          <a:lstStyle/>
          <a:p>
            <a:r>
              <a:rPr lang="en-US"/>
              <a:t>Sample Footer Text</a:t>
            </a:r>
          </a:p>
        </p:txBody>
      </p:sp>
      <p:sp>
        <p:nvSpPr>
          <p:cNvPr id="7" name="Slide Number Placeholder 6"/>
          <p:cNvSpPr>
            <a:spLocks noGrp="1"/>
          </p:cNvSpPr>
          <p:nvPr>
            <p:ph type="sldNum" sz="quarter" idx="12"/>
          </p:nvPr>
        </p:nvSpPr>
        <p:spPr>
          <a:xfrm>
            <a:off x="10272713" y="6138000"/>
            <a:ext cx="1187449" cy="720000"/>
          </a:xfrm>
          <a:prstGeom prst="rect">
            <a:avLst/>
          </a:prstGeom>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35977972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20000" y="619200"/>
            <a:ext cx="3095626" cy="1476000"/>
          </a:xfrm>
        </p:spPr>
        <p:txBody>
          <a:bodyPr anchor="t" anchorCtr="0">
            <a:normAutofit/>
          </a:bodyPr>
          <a:lstStyle>
            <a:lvl1pP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4548188" y="728664"/>
            <a:ext cx="6923812" cy="5040312"/>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20000" y="2541600"/>
            <a:ext cx="3095625" cy="3232800"/>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31837" y="6138000"/>
            <a:ext cx="3095626" cy="720000"/>
          </a:xfrm>
          <a:prstGeom prst="rect">
            <a:avLst/>
          </a:prstGeom>
        </p:spPr>
        <p:txBody>
          <a:bodyPr/>
          <a:lstStyle/>
          <a:p>
            <a:fld id="{349FE94D-439C-40F1-900E-BC07940E3988}" type="datetime2">
              <a:rPr lang="en-US" smtClean="0"/>
              <a:t>Thursday, December 30, 2021</a:t>
            </a:fld>
            <a:endParaRPr lang="en-US"/>
          </a:p>
        </p:txBody>
      </p:sp>
      <p:sp>
        <p:nvSpPr>
          <p:cNvPr id="6" name="Footer Placeholder 5"/>
          <p:cNvSpPr>
            <a:spLocks noGrp="1"/>
          </p:cNvSpPr>
          <p:nvPr>
            <p:ph type="ftr" sz="quarter" idx="11"/>
          </p:nvPr>
        </p:nvSpPr>
        <p:spPr>
          <a:xfrm>
            <a:off x="4548188" y="6138000"/>
            <a:ext cx="5003800" cy="720000"/>
          </a:xfrm>
          <a:prstGeom prst="rect">
            <a:avLst/>
          </a:prstGeom>
        </p:spPr>
        <p:txBody>
          <a:bodyPr/>
          <a:lstStyle/>
          <a:p>
            <a:r>
              <a:rPr lang="en-US"/>
              <a:t>Sample Footer Text</a:t>
            </a:r>
          </a:p>
        </p:txBody>
      </p:sp>
      <p:sp>
        <p:nvSpPr>
          <p:cNvPr id="7" name="Slide Number Placeholder 6"/>
          <p:cNvSpPr>
            <a:spLocks noGrp="1"/>
          </p:cNvSpPr>
          <p:nvPr>
            <p:ph type="sldNum" sz="quarter" idx="12"/>
          </p:nvPr>
        </p:nvSpPr>
        <p:spPr>
          <a:xfrm>
            <a:off x="10272713" y="6138000"/>
            <a:ext cx="1187449" cy="720000"/>
          </a:xfrm>
          <a:prstGeom prst="rect">
            <a:avLst/>
          </a:prstGeom>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828353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9646535-AEF6-4883-A4F9-EEC1F8B4319E}"/>
              </a:ext>
            </a:extLst>
          </p:cNvPr>
          <p:cNvSpPr/>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720000" y="619200"/>
            <a:ext cx="10728322" cy="1477328"/>
          </a:xfrm>
          <a:prstGeom prst="rect">
            <a:avLst/>
          </a:prstGeom>
        </p:spPr>
        <p:txBody>
          <a:bodyPr vert="horz" wrap="square" lIns="0" tIns="0" rIns="0" bIns="0" rtlCol="0" anchor="t" anchorCtr="0">
            <a:normAutofit/>
          </a:bodyPr>
          <a:lstStyle/>
          <a:p>
            <a:endParaRPr lang="en-US" dirty="0"/>
          </a:p>
        </p:txBody>
      </p:sp>
      <p:sp>
        <p:nvSpPr>
          <p:cNvPr id="3" name="Text Placeholder 2"/>
          <p:cNvSpPr>
            <a:spLocks noGrp="1"/>
          </p:cNvSpPr>
          <p:nvPr>
            <p:ph type="body" idx="1"/>
          </p:nvPr>
        </p:nvSpPr>
        <p:spPr>
          <a:xfrm>
            <a:off x="720000" y="2541600"/>
            <a:ext cx="10728325" cy="3227375"/>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31837" y="6138000"/>
            <a:ext cx="3095626" cy="720000"/>
          </a:xfrm>
          <a:prstGeom prst="rect">
            <a:avLst/>
          </a:prstGeom>
        </p:spPr>
        <p:txBody>
          <a:bodyPr vert="horz" lIns="0" tIns="180000" rIns="0" bIns="180000" rtlCol="0" anchor="ctr"/>
          <a:lstStyle>
            <a:lvl1pPr algn="l">
              <a:lnSpc>
                <a:spcPct val="120000"/>
              </a:lnSpc>
              <a:defRPr sz="1200" spc="20" baseline="0">
                <a:solidFill>
                  <a:schemeClr val="tx1"/>
                </a:solidFill>
                <a:latin typeface="+mn-lt"/>
              </a:defRPr>
            </a:lvl1pPr>
          </a:lstStyle>
          <a:p>
            <a:fld id="{8DEA2CF1-0EB2-4673-802D-3371233E4A77}" type="datetime2">
              <a:rPr lang="en-US" smtClean="0"/>
              <a:t>Thursday, December 30, 2021</a:t>
            </a:fld>
            <a:endParaRPr lang="en-US" dirty="0"/>
          </a:p>
        </p:txBody>
      </p:sp>
      <p:sp>
        <p:nvSpPr>
          <p:cNvPr id="5" name="Footer Placeholder 4"/>
          <p:cNvSpPr>
            <a:spLocks noGrp="1"/>
          </p:cNvSpPr>
          <p:nvPr>
            <p:ph type="ftr" sz="quarter" idx="3"/>
          </p:nvPr>
        </p:nvSpPr>
        <p:spPr>
          <a:xfrm>
            <a:off x="4548188" y="6138000"/>
            <a:ext cx="5003800" cy="720000"/>
          </a:xfrm>
          <a:prstGeom prst="rect">
            <a:avLst/>
          </a:prstGeom>
        </p:spPr>
        <p:txBody>
          <a:bodyPr vert="horz" lIns="0" tIns="180000" rIns="0" bIns="180000" rtlCol="0" anchor="ctr"/>
          <a:lstStyle>
            <a:lvl1pPr algn="ctr">
              <a:lnSpc>
                <a:spcPct val="120000"/>
              </a:lnSpc>
              <a:defRPr sz="1200" spc="20" baseline="0">
                <a:solidFill>
                  <a:schemeClr val="tx1"/>
                </a:solidFill>
                <a:latin typeface="+mn-lt"/>
              </a:defRPr>
            </a:lvl1pPr>
          </a:lstStyle>
          <a:p>
            <a:pPr algn="l"/>
            <a:r>
              <a:rPr lang="en-US"/>
              <a:t>Sample Footer Text</a:t>
            </a:r>
            <a:endParaRPr lang="en-US" dirty="0"/>
          </a:p>
        </p:txBody>
      </p:sp>
      <p:sp>
        <p:nvSpPr>
          <p:cNvPr id="6" name="Slide Number Placeholder 5"/>
          <p:cNvSpPr>
            <a:spLocks noGrp="1"/>
          </p:cNvSpPr>
          <p:nvPr>
            <p:ph type="sldNum" sz="quarter" idx="4"/>
          </p:nvPr>
        </p:nvSpPr>
        <p:spPr>
          <a:xfrm>
            <a:off x="10272713" y="6138000"/>
            <a:ext cx="1187449" cy="720000"/>
          </a:xfrm>
          <a:prstGeom prst="rect">
            <a:avLst/>
          </a:prstGeom>
        </p:spPr>
        <p:txBody>
          <a:bodyPr vert="horz" lIns="0" tIns="180000" rIns="0" bIns="180000" rtlCol="0" anchor="ctr"/>
          <a:lstStyle>
            <a:lvl1pPr algn="r">
              <a:lnSpc>
                <a:spcPct val="120000"/>
              </a:lnSpc>
              <a:defRPr sz="1200" spc="20" baseline="0">
                <a:solidFill>
                  <a:schemeClr val="tx1"/>
                </a:solidFill>
                <a:latin typeface="+mn-lt"/>
              </a:defRPr>
            </a:lvl1pPr>
          </a:lstStyle>
          <a:p>
            <a:fld id="{1621B6DD-29C1-4FEA-923F-71EA1347694C}" type="slidenum">
              <a:rPr lang="en-US" smtClean="0"/>
              <a:pPr/>
              <a:t>‹#›</a:t>
            </a:fld>
            <a:endParaRPr lang="en-US" dirty="0"/>
          </a:p>
        </p:txBody>
      </p:sp>
    </p:spTree>
    <p:extLst>
      <p:ext uri="{BB962C8B-B14F-4D97-AF65-F5344CB8AC3E}">
        <p14:creationId xmlns:p14="http://schemas.microsoft.com/office/powerpoint/2010/main" val="856096933"/>
      </p:ext>
    </p:extLst>
  </p:cSld>
  <p:clrMap bg1="dk1" tx1="lt1" bg2="dk2" tx2="lt2" accent1="accent1" accent2="accent2" accent3="accent3" accent4="accent4" accent5="accent5" accent6="accent6" hlink="hlink" folHlink="folHlink"/>
  <p:sldLayoutIdLst>
    <p:sldLayoutId id="2147483764" r:id="rId1"/>
    <p:sldLayoutId id="2147483763" r:id="rId2"/>
    <p:sldLayoutId id="2147483762" r:id="rId3"/>
    <p:sldLayoutId id="2147483761" r:id="rId4"/>
    <p:sldLayoutId id="2147483760" r:id="rId5"/>
    <p:sldLayoutId id="2147483759" r:id="rId6"/>
    <p:sldLayoutId id="2147483758" r:id="rId7"/>
    <p:sldLayoutId id="2147483757" r:id="rId8"/>
    <p:sldLayoutId id="2147483756" r:id="rId9"/>
    <p:sldLayoutId id="2147483755" r:id="rId10"/>
    <p:sldLayoutId id="2147483754" r:id="rId11"/>
  </p:sldLayoutIdLst>
  <p:hf sldNum="0" hdr="0" ftr="0" dt="0"/>
  <p:txStyles>
    <p:titleStyle>
      <a:lvl1pPr algn="l" defTabSz="914400" rtl="0" eaLnBrk="1" latinLnBrk="0" hangingPunct="1">
        <a:lnSpc>
          <a:spcPct val="100000"/>
        </a:lnSpc>
        <a:spcBef>
          <a:spcPct val="0"/>
        </a:spcBef>
        <a:buNone/>
        <a:defRPr sz="3200" kern="1200" cap="none"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4"/>
        </a:buClr>
        <a:buFont typeface="The Hand Extrablack" panose="03070A02030502020204" pitchFamily="66" charset="0"/>
        <a:buChar char="•"/>
        <a:defRPr sz="2000" kern="1200" spc="20" baseline="0">
          <a:solidFill>
            <a:schemeClr val="tx1">
              <a:alpha val="58000"/>
            </a:schemeClr>
          </a:solidFill>
          <a:latin typeface="+mn-lt"/>
          <a:ea typeface="+mn-ea"/>
          <a:cs typeface="+mn-cs"/>
        </a:defRPr>
      </a:lvl1pPr>
      <a:lvl2pPr marL="685800" indent="-228600" algn="l" defTabSz="914400" rtl="0" eaLnBrk="1" latinLnBrk="0" hangingPunct="1">
        <a:lnSpc>
          <a:spcPct val="120000"/>
        </a:lnSpc>
        <a:spcBef>
          <a:spcPts val="500"/>
        </a:spcBef>
        <a:buClr>
          <a:schemeClr val="accent4"/>
        </a:buClr>
        <a:buFont typeface="The Hand Extrablack" panose="03070A02030502020204" pitchFamily="66" charset="0"/>
        <a:buChar char="•"/>
        <a:defRPr sz="2000" kern="1200" spc="20" baseline="0">
          <a:solidFill>
            <a:schemeClr val="tx1">
              <a:alpha val="58000"/>
            </a:schemeClr>
          </a:solidFill>
          <a:latin typeface="+mn-lt"/>
          <a:ea typeface="+mn-ea"/>
          <a:cs typeface="+mn-cs"/>
        </a:defRPr>
      </a:lvl2pPr>
      <a:lvl3pPr marL="1143000" indent="-228600" algn="l" defTabSz="914400" rtl="0" eaLnBrk="1" latinLnBrk="0" hangingPunct="1">
        <a:lnSpc>
          <a:spcPct val="120000"/>
        </a:lnSpc>
        <a:spcBef>
          <a:spcPts val="500"/>
        </a:spcBef>
        <a:buClr>
          <a:schemeClr val="accent4"/>
        </a:buClr>
        <a:buFont typeface="The Hand Extrablack" panose="03070A02030502020204" pitchFamily="66" charset="0"/>
        <a:buChar char="•"/>
        <a:defRPr sz="2000" kern="1200" spc="20" baseline="0">
          <a:solidFill>
            <a:schemeClr val="tx1">
              <a:alpha val="58000"/>
            </a:schemeClr>
          </a:solidFill>
          <a:latin typeface="+mn-lt"/>
          <a:ea typeface="+mn-ea"/>
          <a:cs typeface="+mn-cs"/>
        </a:defRPr>
      </a:lvl3pPr>
      <a:lvl4pPr marL="1600200" indent="-228600" algn="l" defTabSz="914400" rtl="0" eaLnBrk="1" latinLnBrk="0" hangingPunct="1">
        <a:lnSpc>
          <a:spcPct val="120000"/>
        </a:lnSpc>
        <a:spcBef>
          <a:spcPts val="500"/>
        </a:spcBef>
        <a:buClr>
          <a:schemeClr val="accent4"/>
        </a:buClr>
        <a:buFont typeface="The Hand Extrablack" panose="03070A02030502020204" pitchFamily="66" charset="0"/>
        <a:buChar char="•"/>
        <a:defRPr sz="2000" kern="1200" spc="20" baseline="0">
          <a:solidFill>
            <a:schemeClr val="tx1">
              <a:alpha val="58000"/>
            </a:schemeClr>
          </a:solidFill>
          <a:latin typeface="+mn-lt"/>
          <a:ea typeface="+mn-ea"/>
          <a:cs typeface="+mn-cs"/>
        </a:defRPr>
      </a:lvl4pPr>
      <a:lvl5pPr marL="2057400" indent="-228600" algn="l" defTabSz="914400" rtl="0" eaLnBrk="1" latinLnBrk="0" hangingPunct="1">
        <a:lnSpc>
          <a:spcPct val="120000"/>
        </a:lnSpc>
        <a:spcBef>
          <a:spcPts val="500"/>
        </a:spcBef>
        <a:buClr>
          <a:schemeClr val="accent4"/>
        </a:buClr>
        <a:buFont typeface="The Hand Extrablack" panose="03070A02030502020204" pitchFamily="66" charset="0"/>
        <a:buChar char="•"/>
        <a:defRPr sz="2000" kern="1200" spc="20" baseline="0">
          <a:solidFill>
            <a:schemeClr val="tx1">
              <a:alpha val="58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https://github.com/ironhacks/analysis-2017/wiki/PCA-vs-FA-Theory"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4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4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4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1F4D251-B7D8-402D-950A-F9D15396E9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4D3034F-1111-6544-B7C1-E696DB845AFB}"/>
              </a:ext>
            </a:extLst>
          </p:cNvPr>
          <p:cNvSpPr>
            <a:spLocks noGrp="1"/>
          </p:cNvSpPr>
          <p:nvPr>
            <p:ph type="ctrTitle"/>
          </p:nvPr>
        </p:nvSpPr>
        <p:spPr>
          <a:xfrm>
            <a:off x="6480000" y="728663"/>
            <a:ext cx="5015638" cy="2795737"/>
          </a:xfrm>
        </p:spPr>
        <p:txBody>
          <a:bodyPr>
            <a:normAutofit/>
          </a:bodyPr>
          <a:lstStyle/>
          <a:p>
            <a:pPr>
              <a:lnSpc>
                <a:spcPct val="90000"/>
              </a:lnSpc>
            </a:pPr>
            <a:r>
              <a:rPr lang="en-US" sz="4800" dirty="0"/>
              <a:t>Survey Analysis for All Treatment Groups</a:t>
            </a:r>
          </a:p>
        </p:txBody>
      </p:sp>
      <p:sp>
        <p:nvSpPr>
          <p:cNvPr id="3" name="Subtitle 2">
            <a:extLst>
              <a:ext uri="{FF2B5EF4-FFF2-40B4-BE49-F238E27FC236}">
                <a16:creationId xmlns:a16="http://schemas.microsoft.com/office/drawing/2014/main" id="{B0984566-6A75-4C4A-A417-4E3572B0EFE8}"/>
              </a:ext>
            </a:extLst>
          </p:cNvPr>
          <p:cNvSpPr>
            <a:spLocks noGrp="1"/>
          </p:cNvSpPr>
          <p:nvPr>
            <p:ph type="subTitle" idx="1"/>
          </p:nvPr>
        </p:nvSpPr>
        <p:spPr>
          <a:xfrm>
            <a:off x="6480000" y="3830399"/>
            <a:ext cx="5015638" cy="642747"/>
          </a:xfrm>
        </p:spPr>
        <p:txBody>
          <a:bodyPr>
            <a:normAutofit/>
          </a:bodyPr>
          <a:lstStyle/>
          <a:p>
            <a:r>
              <a:rPr lang="en-US" sz="3500" dirty="0"/>
              <a:t>Spring 2017</a:t>
            </a:r>
          </a:p>
        </p:txBody>
      </p:sp>
      <p:pic>
        <p:nvPicPr>
          <p:cNvPr id="4" name="Picture 3" descr="Desk with stethoscope and computer keyboard">
            <a:extLst>
              <a:ext uri="{FF2B5EF4-FFF2-40B4-BE49-F238E27FC236}">
                <a16:creationId xmlns:a16="http://schemas.microsoft.com/office/drawing/2014/main" id="{3AA04257-0947-4497-A05C-22C63C179A6F}"/>
              </a:ext>
            </a:extLst>
          </p:cNvPr>
          <p:cNvPicPr>
            <a:picLocks noChangeAspect="1"/>
          </p:cNvPicPr>
          <p:nvPr/>
        </p:nvPicPr>
        <p:blipFill rotWithShape="1">
          <a:blip r:embed="rId2"/>
          <a:srcRect l="44882" r="-1" b="-1"/>
          <a:stretch/>
        </p:blipFill>
        <p:spPr>
          <a:xfrm>
            <a:off x="0" y="289418"/>
            <a:ext cx="5662934" cy="6857990"/>
          </a:xfrm>
          <a:custGeom>
            <a:avLst/>
            <a:gdLst/>
            <a:ahLst/>
            <a:cxnLst/>
            <a:rect l="l" t="t" r="r" b="b"/>
            <a:pathLst>
              <a:path w="5662934" h="6858000">
                <a:moveTo>
                  <a:pt x="0" y="0"/>
                </a:moveTo>
                <a:lnTo>
                  <a:pt x="5064602" y="0"/>
                </a:lnTo>
                <a:lnTo>
                  <a:pt x="4889880" y="279455"/>
                </a:lnTo>
                <a:cubicBezTo>
                  <a:pt x="4472355" y="1021447"/>
                  <a:pt x="4263593" y="1948936"/>
                  <a:pt x="4263593" y="3061922"/>
                </a:cubicBezTo>
                <a:cubicBezTo>
                  <a:pt x="4263593" y="3516203"/>
                  <a:pt x="4324186" y="3970483"/>
                  <a:pt x="4445372" y="4515619"/>
                </a:cubicBezTo>
                <a:cubicBezTo>
                  <a:pt x="4596855" y="5030470"/>
                  <a:pt x="4748338" y="5515036"/>
                  <a:pt x="4990710" y="5969316"/>
                </a:cubicBezTo>
                <a:cubicBezTo>
                  <a:pt x="5172489" y="6275955"/>
                  <a:pt x="5371310" y="6544265"/>
                  <a:pt x="5583977" y="6777438"/>
                </a:cubicBezTo>
                <a:lnTo>
                  <a:pt x="5662934" y="6858000"/>
                </a:lnTo>
                <a:lnTo>
                  <a:pt x="0" y="6858000"/>
                </a:lnTo>
                <a:close/>
              </a:path>
            </a:pathLst>
          </a:custGeom>
        </p:spPr>
      </p:pic>
      <p:sp>
        <p:nvSpPr>
          <p:cNvPr id="11" name="Freeform 10">
            <a:extLst>
              <a:ext uri="{FF2B5EF4-FFF2-40B4-BE49-F238E27FC236}">
                <a16:creationId xmlns:a16="http://schemas.microsoft.com/office/drawing/2014/main" id="{E67870A8-BE17-461C-AD58-035AD7FA02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7291575">
            <a:off x="3479502" y="491434"/>
            <a:ext cx="2397877" cy="2244442"/>
          </a:xfrm>
          <a:custGeom>
            <a:avLst/>
            <a:gdLst>
              <a:gd name="T0" fmla="*/ 43 w 250"/>
              <a:gd name="T1" fmla="*/ 167 h 234"/>
              <a:gd name="T2" fmla="*/ 70 w 250"/>
              <a:gd name="T3" fmla="*/ 133 h 234"/>
              <a:gd name="T4" fmla="*/ 48 w 250"/>
              <a:gd name="T5" fmla="*/ 134 h 234"/>
              <a:gd name="T6" fmla="*/ 19 w 250"/>
              <a:gd name="T7" fmla="*/ 130 h 234"/>
              <a:gd name="T8" fmla="*/ 6 w 250"/>
              <a:gd name="T9" fmla="*/ 123 h 234"/>
              <a:gd name="T10" fmla="*/ 1 w 250"/>
              <a:gd name="T11" fmla="*/ 103 h 234"/>
              <a:gd name="T12" fmla="*/ 11 w 250"/>
              <a:gd name="T13" fmla="*/ 81 h 234"/>
              <a:gd name="T14" fmla="*/ 23 w 250"/>
              <a:gd name="T15" fmla="*/ 76 h 234"/>
              <a:gd name="T16" fmla="*/ 81 w 250"/>
              <a:gd name="T17" fmla="*/ 78 h 234"/>
              <a:gd name="T18" fmla="*/ 65 w 250"/>
              <a:gd name="T19" fmla="*/ 49 h 234"/>
              <a:gd name="T20" fmla="*/ 57 w 250"/>
              <a:gd name="T21" fmla="*/ 27 h 234"/>
              <a:gd name="T22" fmla="*/ 67 w 250"/>
              <a:gd name="T23" fmla="*/ 12 h 234"/>
              <a:gd name="T24" fmla="*/ 85 w 250"/>
              <a:gd name="T25" fmla="*/ 1 h 234"/>
              <a:gd name="T26" fmla="*/ 101 w 250"/>
              <a:gd name="T27" fmla="*/ 8 h 234"/>
              <a:gd name="T28" fmla="*/ 107 w 250"/>
              <a:gd name="T29" fmla="*/ 15 h 234"/>
              <a:gd name="T30" fmla="*/ 120 w 250"/>
              <a:gd name="T31" fmla="*/ 37 h 234"/>
              <a:gd name="T32" fmla="*/ 131 w 250"/>
              <a:gd name="T33" fmla="*/ 60 h 234"/>
              <a:gd name="T34" fmla="*/ 164 w 250"/>
              <a:gd name="T35" fmla="*/ 25 h 234"/>
              <a:gd name="T36" fmla="*/ 187 w 250"/>
              <a:gd name="T37" fmla="*/ 11 h 234"/>
              <a:gd name="T38" fmla="*/ 205 w 250"/>
              <a:gd name="T39" fmla="*/ 19 h 234"/>
              <a:gd name="T40" fmla="*/ 214 w 250"/>
              <a:gd name="T41" fmla="*/ 34 h 234"/>
              <a:gd name="T42" fmla="*/ 203 w 250"/>
              <a:gd name="T43" fmla="*/ 57 h 234"/>
              <a:gd name="T44" fmla="*/ 166 w 250"/>
              <a:gd name="T45" fmla="*/ 100 h 234"/>
              <a:gd name="T46" fmla="*/ 217 w 250"/>
              <a:gd name="T47" fmla="*/ 98 h 234"/>
              <a:gd name="T48" fmla="*/ 244 w 250"/>
              <a:gd name="T49" fmla="*/ 104 h 234"/>
              <a:gd name="T50" fmla="*/ 249 w 250"/>
              <a:gd name="T51" fmla="*/ 115 h 234"/>
              <a:gd name="T52" fmla="*/ 247 w 250"/>
              <a:gd name="T53" fmla="*/ 129 h 234"/>
              <a:gd name="T54" fmla="*/ 245 w 250"/>
              <a:gd name="T55" fmla="*/ 134 h 234"/>
              <a:gd name="T56" fmla="*/ 241 w 250"/>
              <a:gd name="T57" fmla="*/ 141 h 234"/>
              <a:gd name="T58" fmla="*/ 227 w 250"/>
              <a:gd name="T59" fmla="*/ 147 h 234"/>
              <a:gd name="T60" fmla="*/ 187 w 250"/>
              <a:gd name="T61" fmla="*/ 151 h 234"/>
              <a:gd name="T62" fmla="*/ 160 w 250"/>
              <a:gd name="T63" fmla="*/ 148 h 234"/>
              <a:gd name="T64" fmla="*/ 168 w 250"/>
              <a:gd name="T65" fmla="*/ 168 h 234"/>
              <a:gd name="T66" fmla="*/ 176 w 250"/>
              <a:gd name="T67" fmla="*/ 194 h 234"/>
              <a:gd name="T68" fmla="*/ 176 w 250"/>
              <a:gd name="T69" fmla="*/ 211 h 234"/>
              <a:gd name="T70" fmla="*/ 170 w 250"/>
              <a:gd name="T71" fmla="*/ 221 h 234"/>
              <a:gd name="T72" fmla="*/ 156 w 250"/>
              <a:gd name="T73" fmla="*/ 230 h 234"/>
              <a:gd name="T74" fmla="*/ 130 w 250"/>
              <a:gd name="T75" fmla="*/ 226 h 234"/>
              <a:gd name="T76" fmla="*/ 122 w 250"/>
              <a:gd name="T77" fmla="*/ 213 h 234"/>
              <a:gd name="T78" fmla="*/ 110 w 250"/>
              <a:gd name="T79" fmla="*/ 169 h 234"/>
              <a:gd name="T80" fmla="*/ 92 w 250"/>
              <a:gd name="T81" fmla="*/ 192 h 234"/>
              <a:gd name="T82" fmla="*/ 87 w 250"/>
              <a:gd name="T83" fmla="*/ 197 h 234"/>
              <a:gd name="T84" fmla="*/ 84 w 250"/>
              <a:gd name="T85" fmla="*/ 201 h 234"/>
              <a:gd name="T86" fmla="*/ 65 w 250"/>
              <a:gd name="T87" fmla="*/ 212 h 234"/>
              <a:gd name="T88" fmla="*/ 50 w 250"/>
              <a:gd name="T89" fmla="*/ 204 h 234"/>
              <a:gd name="T90" fmla="*/ 44 w 250"/>
              <a:gd name="T91" fmla="*/ 198 h 234"/>
              <a:gd name="T92" fmla="*/ 38 w 250"/>
              <a:gd name="T93" fmla="*/ 185 h 234"/>
              <a:gd name="T94" fmla="*/ 43 w 250"/>
              <a:gd name="T95" fmla="*/ 167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50" h="234">
                <a:moveTo>
                  <a:pt x="43" y="167"/>
                </a:moveTo>
                <a:cubicBezTo>
                  <a:pt x="70" y="133"/>
                  <a:pt x="70" y="133"/>
                  <a:pt x="70" y="133"/>
                </a:cubicBezTo>
                <a:cubicBezTo>
                  <a:pt x="60" y="134"/>
                  <a:pt x="61" y="134"/>
                  <a:pt x="48" y="134"/>
                </a:cubicBezTo>
                <a:cubicBezTo>
                  <a:pt x="34" y="133"/>
                  <a:pt x="24" y="132"/>
                  <a:pt x="19" y="130"/>
                </a:cubicBezTo>
                <a:cubicBezTo>
                  <a:pt x="13" y="128"/>
                  <a:pt x="9" y="126"/>
                  <a:pt x="6" y="123"/>
                </a:cubicBezTo>
                <a:cubicBezTo>
                  <a:pt x="1" y="119"/>
                  <a:pt x="0" y="112"/>
                  <a:pt x="1" y="103"/>
                </a:cubicBezTo>
                <a:cubicBezTo>
                  <a:pt x="2" y="93"/>
                  <a:pt x="6" y="86"/>
                  <a:pt x="11" y="81"/>
                </a:cubicBezTo>
                <a:cubicBezTo>
                  <a:pt x="15" y="77"/>
                  <a:pt x="18" y="76"/>
                  <a:pt x="23" y="76"/>
                </a:cubicBezTo>
                <a:cubicBezTo>
                  <a:pt x="81" y="78"/>
                  <a:pt x="81" y="78"/>
                  <a:pt x="81" y="78"/>
                </a:cubicBezTo>
                <a:cubicBezTo>
                  <a:pt x="65" y="49"/>
                  <a:pt x="65" y="49"/>
                  <a:pt x="65" y="49"/>
                </a:cubicBezTo>
                <a:cubicBezTo>
                  <a:pt x="58" y="40"/>
                  <a:pt x="56" y="33"/>
                  <a:pt x="57" y="27"/>
                </a:cubicBezTo>
                <a:cubicBezTo>
                  <a:pt x="58" y="21"/>
                  <a:pt x="62" y="16"/>
                  <a:pt x="67" y="12"/>
                </a:cubicBezTo>
                <a:cubicBezTo>
                  <a:pt x="74" y="6"/>
                  <a:pt x="80" y="2"/>
                  <a:pt x="85" y="1"/>
                </a:cubicBezTo>
                <a:cubicBezTo>
                  <a:pt x="90" y="0"/>
                  <a:pt x="95" y="2"/>
                  <a:pt x="101" y="8"/>
                </a:cubicBezTo>
                <a:cubicBezTo>
                  <a:pt x="104" y="11"/>
                  <a:pt x="106" y="13"/>
                  <a:pt x="107" y="15"/>
                </a:cubicBezTo>
                <a:cubicBezTo>
                  <a:pt x="110" y="19"/>
                  <a:pt x="112" y="20"/>
                  <a:pt x="120" y="37"/>
                </a:cubicBezTo>
                <a:cubicBezTo>
                  <a:pt x="129" y="55"/>
                  <a:pt x="128" y="51"/>
                  <a:pt x="131" y="60"/>
                </a:cubicBezTo>
                <a:cubicBezTo>
                  <a:pt x="164" y="25"/>
                  <a:pt x="164" y="25"/>
                  <a:pt x="164" y="25"/>
                </a:cubicBezTo>
                <a:cubicBezTo>
                  <a:pt x="173" y="16"/>
                  <a:pt x="180" y="11"/>
                  <a:pt x="187" y="11"/>
                </a:cubicBezTo>
                <a:cubicBezTo>
                  <a:pt x="193" y="10"/>
                  <a:pt x="200" y="13"/>
                  <a:pt x="205" y="19"/>
                </a:cubicBezTo>
                <a:cubicBezTo>
                  <a:pt x="210" y="24"/>
                  <a:pt x="213" y="29"/>
                  <a:pt x="214" y="34"/>
                </a:cubicBezTo>
                <a:cubicBezTo>
                  <a:pt x="214" y="39"/>
                  <a:pt x="211" y="47"/>
                  <a:pt x="203" y="57"/>
                </a:cubicBezTo>
                <a:cubicBezTo>
                  <a:pt x="166" y="100"/>
                  <a:pt x="166" y="100"/>
                  <a:pt x="166" y="100"/>
                </a:cubicBezTo>
                <a:cubicBezTo>
                  <a:pt x="217" y="98"/>
                  <a:pt x="217" y="98"/>
                  <a:pt x="217" y="98"/>
                </a:cubicBezTo>
                <a:cubicBezTo>
                  <a:pt x="229" y="96"/>
                  <a:pt x="238" y="98"/>
                  <a:pt x="244" y="104"/>
                </a:cubicBezTo>
                <a:cubicBezTo>
                  <a:pt x="247" y="107"/>
                  <a:pt x="249" y="111"/>
                  <a:pt x="249" y="115"/>
                </a:cubicBezTo>
                <a:cubicBezTo>
                  <a:pt x="250" y="120"/>
                  <a:pt x="249" y="124"/>
                  <a:pt x="247" y="129"/>
                </a:cubicBezTo>
                <a:cubicBezTo>
                  <a:pt x="247" y="130"/>
                  <a:pt x="246" y="132"/>
                  <a:pt x="245" y="134"/>
                </a:cubicBezTo>
                <a:cubicBezTo>
                  <a:pt x="244" y="137"/>
                  <a:pt x="243" y="140"/>
                  <a:pt x="241" y="141"/>
                </a:cubicBezTo>
                <a:cubicBezTo>
                  <a:pt x="239" y="144"/>
                  <a:pt x="234" y="146"/>
                  <a:pt x="227" y="147"/>
                </a:cubicBezTo>
                <a:cubicBezTo>
                  <a:pt x="221" y="149"/>
                  <a:pt x="207" y="150"/>
                  <a:pt x="187" y="151"/>
                </a:cubicBezTo>
                <a:cubicBezTo>
                  <a:pt x="175" y="152"/>
                  <a:pt x="161" y="148"/>
                  <a:pt x="160" y="148"/>
                </a:cubicBezTo>
                <a:cubicBezTo>
                  <a:pt x="161" y="151"/>
                  <a:pt x="165" y="161"/>
                  <a:pt x="168" y="168"/>
                </a:cubicBezTo>
                <a:cubicBezTo>
                  <a:pt x="168" y="171"/>
                  <a:pt x="173" y="181"/>
                  <a:pt x="176" y="194"/>
                </a:cubicBezTo>
                <a:cubicBezTo>
                  <a:pt x="179" y="206"/>
                  <a:pt x="176" y="203"/>
                  <a:pt x="176" y="211"/>
                </a:cubicBezTo>
                <a:cubicBezTo>
                  <a:pt x="176" y="214"/>
                  <a:pt x="174" y="217"/>
                  <a:pt x="170" y="221"/>
                </a:cubicBezTo>
                <a:cubicBezTo>
                  <a:pt x="166" y="226"/>
                  <a:pt x="161" y="228"/>
                  <a:pt x="156" y="230"/>
                </a:cubicBezTo>
                <a:cubicBezTo>
                  <a:pt x="147" y="234"/>
                  <a:pt x="137" y="233"/>
                  <a:pt x="130" y="226"/>
                </a:cubicBezTo>
                <a:cubicBezTo>
                  <a:pt x="127" y="223"/>
                  <a:pt x="125" y="219"/>
                  <a:pt x="122" y="213"/>
                </a:cubicBezTo>
                <a:cubicBezTo>
                  <a:pt x="118" y="188"/>
                  <a:pt x="117" y="189"/>
                  <a:pt x="110" y="169"/>
                </a:cubicBezTo>
                <a:cubicBezTo>
                  <a:pt x="92" y="192"/>
                  <a:pt x="92" y="192"/>
                  <a:pt x="92" y="192"/>
                </a:cubicBezTo>
                <a:cubicBezTo>
                  <a:pt x="90" y="193"/>
                  <a:pt x="88" y="195"/>
                  <a:pt x="87" y="197"/>
                </a:cubicBezTo>
                <a:cubicBezTo>
                  <a:pt x="86" y="198"/>
                  <a:pt x="85" y="200"/>
                  <a:pt x="84" y="201"/>
                </a:cubicBezTo>
                <a:cubicBezTo>
                  <a:pt x="76" y="209"/>
                  <a:pt x="70" y="212"/>
                  <a:pt x="65" y="212"/>
                </a:cubicBezTo>
                <a:cubicBezTo>
                  <a:pt x="60" y="211"/>
                  <a:pt x="55" y="209"/>
                  <a:pt x="50" y="204"/>
                </a:cubicBezTo>
                <a:cubicBezTo>
                  <a:pt x="50" y="203"/>
                  <a:pt x="48" y="202"/>
                  <a:pt x="44" y="198"/>
                </a:cubicBezTo>
                <a:cubicBezTo>
                  <a:pt x="41" y="195"/>
                  <a:pt x="39" y="191"/>
                  <a:pt x="38" y="185"/>
                </a:cubicBezTo>
                <a:cubicBezTo>
                  <a:pt x="37" y="179"/>
                  <a:pt x="39" y="173"/>
                  <a:pt x="43" y="167"/>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8414318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01CB88A-C42B-F146-80A3-2B4E75E0FFE9}"/>
              </a:ext>
            </a:extLst>
          </p:cNvPr>
          <p:cNvSpPr/>
          <p:nvPr/>
        </p:nvSpPr>
        <p:spPr>
          <a:xfrm>
            <a:off x="720000" y="364799"/>
            <a:ext cx="10728325" cy="3847207"/>
          </a:xfrm>
          <a:prstGeom prst="rect">
            <a:avLst/>
          </a:prstGeom>
        </p:spPr>
        <p:txBody>
          <a:bodyPr wrap="square">
            <a:spAutoFit/>
          </a:bodyPr>
          <a:lstStyle/>
          <a:p>
            <a:pPr algn="ctr"/>
            <a:r>
              <a:rPr lang="en-MY" sz="3000" dirty="0">
                <a:solidFill>
                  <a:schemeClr val="bg1"/>
                </a:solidFill>
              </a:rPr>
              <a:t>To decide which eigenvector(s) we want to drop for our lower-dimensional subspace, we have to take a look at the corresponding eigenvalues of the eigenvectors. Roughly speaking, the eigenvectors with the lowest eigenvalues bear the least information about the distribution of the data. </a:t>
            </a:r>
          </a:p>
          <a:p>
            <a:pPr algn="ctr"/>
            <a:endParaRPr lang="en-MY" sz="3000" dirty="0">
              <a:solidFill>
                <a:schemeClr val="bg1"/>
              </a:solidFill>
            </a:endParaRPr>
          </a:p>
          <a:p>
            <a:pPr algn="ctr"/>
            <a:r>
              <a:rPr lang="en-MY" sz="3200" dirty="0">
                <a:solidFill>
                  <a:schemeClr val="bg1"/>
                </a:solidFill>
                <a:latin typeface="Times New Roman" panose="02020603050405020304" pitchFamily="18" charset="0"/>
                <a:cs typeface="Times New Roman" panose="02020603050405020304" pitchFamily="18" charset="0"/>
              </a:rPr>
              <a:t>So, after sorting the eigenvalues in decreasing order, we have </a:t>
            </a:r>
            <a:r>
              <a:rPr lang="en-MY" sz="3000" dirty="0"/>
              <a:t>drop.</a:t>
            </a:r>
            <a:endParaRPr lang="en-US" sz="3000" dirty="0"/>
          </a:p>
        </p:txBody>
      </p:sp>
      <p:pic>
        <p:nvPicPr>
          <p:cNvPr id="6" name="Content Placeholder 5" descr="Text&#10;&#10;Description automatically generated with low confidence">
            <a:extLst>
              <a:ext uri="{FF2B5EF4-FFF2-40B4-BE49-F238E27FC236}">
                <a16:creationId xmlns:a16="http://schemas.microsoft.com/office/drawing/2014/main" id="{7C107BD4-F0B7-694B-8069-500376722F6C}"/>
              </a:ext>
            </a:extLst>
          </p:cNvPr>
          <p:cNvPicPr>
            <a:picLocks noGrp="1" noChangeAspect="1"/>
          </p:cNvPicPr>
          <p:nvPr>
            <p:ph idx="1"/>
          </p:nvPr>
        </p:nvPicPr>
        <p:blipFill>
          <a:blip r:embed="rId3"/>
          <a:stretch>
            <a:fillRect/>
          </a:stretch>
        </p:blipFill>
        <p:spPr>
          <a:xfrm>
            <a:off x="4609930" y="3995678"/>
            <a:ext cx="3704181" cy="2862322"/>
          </a:xfrm>
        </p:spPr>
      </p:pic>
    </p:spTree>
    <p:extLst>
      <p:ext uri="{BB962C8B-B14F-4D97-AF65-F5344CB8AC3E}">
        <p14:creationId xmlns:p14="http://schemas.microsoft.com/office/powerpoint/2010/main" val="15920334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01CB88A-C42B-F146-80A3-2B4E75E0FFE9}"/>
              </a:ext>
            </a:extLst>
          </p:cNvPr>
          <p:cNvSpPr/>
          <p:nvPr/>
        </p:nvSpPr>
        <p:spPr>
          <a:xfrm>
            <a:off x="720000" y="364799"/>
            <a:ext cx="10728325" cy="3539430"/>
          </a:xfrm>
          <a:prstGeom prst="rect">
            <a:avLst/>
          </a:prstGeom>
        </p:spPr>
        <p:txBody>
          <a:bodyPr wrap="square">
            <a:spAutoFit/>
          </a:bodyPr>
          <a:lstStyle/>
          <a:p>
            <a:r>
              <a:rPr lang="en-MY" sz="3200" dirty="0">
                <a:solidFill>
                  <a:schemeClr val="bg1">
                    <a:lumMod val="95000"/>
                    <a:lumOff val="5000"/>
                  </a:schemeClr>
                </a:solidFill>
                <a:latin typeface="Times New Roman" panose="02020603050405020304" pitchFamily="18" charset="0"/>
                <a:cs typeface="Times New Roman" panose="02020603050405020304" pitchFamily="18" charset="0"/>
              </a:rPr>
              <a:t>For our simple example, where we are reducing a 3-dimensional feature space to a 2-dimensional feature subspace, we are combining the two eigenvectors with the highest eigenvalues to construct our </a:t>
            </a:r>
            <a:r>
              <a:rPr lang="en-MY" sz="3200" i="1" dirty="0" err="1">
                <a:solidFill>
                  <a:schemeClr val="bg1">
                    <a:lumMod val="95000"/>
                    <a:lumOff val="5000"/>
                  </a:schemeClr>
                </a:solidFill>
                <a:latin typeface="Times New Roman" panose="02020603050405020304" pitchFamily="18" charset="0"/>
                <a:cs typeface="Times New Roman" panose="02020603050405020304" pitchFamily="18" charset="0"/>
              </a:rPr>
              <a:t>d×k</a:t>
            </a:r>
            <a:r>
              <a:rPr lang="en-MY" sz="3200" i="1" dirty="0">
                <a:solidFill>
                  <a:schemeClr val="bg1">
                    <a:lumMod val="95000"/>
                    <a:lumOff val="5000"/>
                  </a:schemeClr>
                </a:solidFill>
                <a:latin typeface="Times New Roman" panose="02020603050405020304" pitchFamily="18" charset="0"/>
                <a:cs typeface="Times New Roman" panose="02020603050405020304" pitchFamily="18" charset="0"/>
              </a:rPr>
              <a:t> </a:t>
            </a:r>
            <a:r>
              <a:rPr lang="en-MY" sz="3200" dirty="0">
                <a:solidFill>
                  <a:schemeClr val="bg1">
                    <a:lumMod val="95000"/>
                    <a:lumOff val="5000"/>
                  </a:schemeClr>
                </a:solidFill>
                <a:latin typeface="Times New Roman" panose="02020603050405020304" pitchFamily="18" charset="0"/>
                <a:cs typeface="Times New Roman" panose="02020603050405020304" pitchFamily="18" charset="0"/>
              </a:rPr>
              <a:t>dimensional eigenvector matrix </a:t>
            </a:r>
            <a:r>
              <a:rPr lang="en-MY" sz="3200" b="1" dirty="0">
                <a:solidFill>
                  <a:schemeClr val="bg1">
                    <a:lumMod val="95000"/>
                    <a:lumOff val="5000"/>
                  </a:schemeClr>
                </a:solidFill>
                <a:latin typeface="Times New Roman" panose="02020603050405020304" pitchFamily="18" charset="0"/>
                <a:cs typeface="Times New Roman" panose="02020603050405020304" pitchFamily="18" charset="0"/>
              </a:rPr>
              <a:t>W.</a:t>
            </a:r>
            <a:endParaRPr lang="en-MY" sz="3200" dirty="0">
              <a:solidFill>
                <a:schemeClr val="bg1">
                  <a:lumMod val="95000"/>
                  <a:lumOff val="5000"/>
                </a:schemeClr>
              </a:solidFill>
              <a:latin typeface="Times New Roman" panose="02020603050405020304" pitchFamily="18" charset="0"/>
              <a:cs typeface="Times New Roman" panose="02020603050405020304" pitchFamily="18" charset="0"/>
            </a:endParaRPr>
          </a:p>
          <a:p>
            <a:endParaRPr lang="en-MY" sz="3200" dirty="0">
              <a:solidFill>
                <a:schemeClr val="bg1">
                  <a:lumMod val="95000"/>
                  <a:lumOff val="5000"/>
                </a:schemeClr>
              </a:solidFill>
              <a:latin typeface="Times New Roman" panose="02020603050405020304" pitchFamily="18" charset="0"/>
              <a:cs typeface="Times New Roman" panose="02020603050405020304" pitchFamily="18" charset="0"/>
            </a:endParaRPr>
          </a:p>
          <a:p>
            <a:r>
              <a:rPr lang="en-MY" sz="3200" dirty="0">
                <a:solidFill>
                  <a:schemeClr val="bg1">
                    <a:lumMod val="95000"/>
                    <a:lumOff val="5000"/>
                  </a:schemeClr>
                </a:solidFill>
                <a:latin typeface="Times New Roman" panose="02020603050405020304" pitchFamily="18" charset="0"/>
                <a:cs typeface="Times New Roman" panose="02020603050405020304" pitchFamily="18" charset="0"/>
              </a:rPr>
              <a:t>So, </a:t>
            </a:r>
            <a:r>
              <a:rPr lang="en-MY" sz="3200" i="1" dirty="0">
                <a:solidFill>
                  <a:schemeClr val="bg1">
                    <a:lumMod val="95000"/>
                    <a:lumOff val="5000"/>
                  </a:schemeClr>
                </a:solidFill>
                <a:latin typeface="Times New Roman" panose="02020603050405020304" pitchFamily="18" charset="0"/>
                <a:cs typeface="Times New Roman" panose="02020603050405020304" pitchFamily="18" charset="0"/>
              </a:rPr>
              <a:t>eigenvectors </a:t>
            </a:r>
            <a:r>
              <a:rPr lang="en-MY" sz="3200" dirty="0">
                <a:solidFill>
                  <a:schemeClr val="bg1">
                    <a:lumMod val="95000"/>
                    <a:lumOff val="5000"/>
                  </a:schemeClr>
                </a:solidFill>
                <a:latin typeface="Times New Roman" panose="02020603050405020304" pitchFamily="18" charset="0"/>
                <a:cs typeface="Times New Roman" panose="02020603050405020304" pitchFamily="18" charset="0"/>
              </a:rPr>
              <a:t>corresponding to two maximum eigenvalues are:</a:t>
            </a:r>
          </a:p>
        </p:txBody>
      </p:sp>
      <p:pic>
        <p:nvPicPr>
          <p:cNvPr id="5" name="Content Placeholder 4" descr="A picture containing table&#10;&#10;Description automatically generated">
            <a:extLst>
              <a:ext uri="{FF2B5EF4-FFF2-40B4-BE49-F238E27FC236}">
                <a16:creationId xmlns:a16="http://schemas.microsoft.com/office/drawing/2014/main" id="{A1A486B3-6F59-5A46-924E-B3CC39AF0083}"/>
              </a:ext>
            </a:extLst>
          </p:cNvPr>
          <p:cNvPicPr>
            <a:picLocks noGrp="1" noChangeAspect="1"/>
          </p:cNvPicPr>
          <p:nvPr>
            <p:ph idx="1"/>
          </p:nvPr>
        </p:nvPicPr>
        <p:blipFill>
          <a:blip r:embed="rId3"/>
          <a:stretch>
            <a:fillRect/>
          </a:stretch>
        </p:blipFill>
        <p:spPr>
          <a:xfrm>
            <a:off x="2435577" y="3904229"/>
            <a:ext cx="9036423" cy="2721080"/>
          </a:xfrm>
        </p:spPr>
      </p:pic>
    </p:spTree>
    <p:extLst>
      <p:ext uri="{BB962C8B-B14F-4D97-AF65-F5344CB8AC3E}">
        <p14:creationId xmlns:p14="http://schemas.microsoft.com/office/powerpoint/2010/main" val="12575755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01CB88A-C42B-F146-80A3-2B4E75E0FFE9}"/>
              </a:ext>
            </a:extLst>
          </p:cNvPr>
          <p:cNvSpPr/>
          <p:nvPr/>
        </p:nvSpPr>
        <p:spPr>
          <a:xfrm>
            <a:off x="720000" y="364799"/>
            <a:ext cx="10752000" cy="4939814"/>
          </a:xfrm>
          <a:prstGeom prst="rect">
            <a:avLst/>
          </a:prstGeom>
        </p:spPr>
        <p:txBody>
          <a:bodyPr wrap="square">
            <a:spAutoFit/>
          </a:bodyPr>
          <a:lstStyle/>
          <a:p>
            <a:r>
              <a:rPr lang="en-MY" sz="3500" b="1" dirty="0">
                <a:solidFill>
                  <a:schemeClr val="bg1"/>
                </a:solidFill>
                <a:latin typeface="Times New Roman" panose="02020603050405020304" pitchFamily="18" charset="0"/>
                <a:cs typeface="Times New Roman" panose="02020603050405020304" pitchFamily="18" charset="0"/>
              </a:rPr>
              <a:t>Transform the samples onto the new subspace</a:t>
            </a:r>
          </a:p>
          <a:p>
            <a:endParaRPr lang="en-MY" sz="3500" dirty="0">
              <a:solidFill>
                <a:schemeClr val="bg1"/>
              </a:solidFill>
              <a:latin typeface="Times New Roman" panose="02020603050405020304" pitchFamily="18" charset="0"/>
              <a:cs typeface="Times New Roman" panose="02020603050405020304" pitchFamily="18" charset="0"/>
            </a:endParaRPr>
          </a:p>
          <a:p>
            <a:r>
              <a:rPr lang="en-MY" sz="3500" dirty="0">
                <a:solidFill>
                  <a:schemeClr val="bg1"/>
                </a:solidFill>
                <a:latin typeface="Times New Roman" panose="02020603050405020304" pitchFamily="18" charset="0"/>
                <a:cs typeface="Times New Roman" panose="02020603050405020304" pitchFamily="18" charset="0"/>
              </a:rPr>
              <a:t>In the last step, we use the 3x2 dimensional matrix </a:t>
            </a:r>
            <a:r>
              <a:rPr lang="en-MY" sz="3500" b="1" dirty="0">
                <a:solidFill>
                  <a:schemeClr val="bg1"/>
                </a:solidFill>
                <a:latin typeface="Times New Roman" panose="02020603050405020304" pitchFamily="18" charset="0"/>
                <a:cs typeface="Times New Roman" panose="02020603050405020304" pitchFamily="18" charset="0"/>
              </a:rPr>
              <a:t>W </a:t>
            </a:r>
            <a:r>
              <a:rPr lang="en-MY" sz="3500" dirty="0">
                <a:solidFill>
                  <a:schemeClr val="bg1"/>
                </a:solidFill>
                <a:latin typeface="Times New Roman" panose="02020603050405020304" pitchFamily="18" charset="0"/>
                <a:cs typeface="Times New Roman" panose="02020603050405020304" pitchFamily="18" charset="0"/>
              </a:rPr>
              <a:t>that we just computed to transform our samples onto the new subspace via the equation </a:t>
            </a:r>
            <a:r>
              <a:rPr lang="en-MY" sz="3500" b="1" dirty="0">
                <a:solidFill>
                  <a:schemeClr val="bg1"/>
                </a:solidFill>
                <a:latin typeface="Times New Roman" panose="02020603050405020304" pitchFamily="18" charset="0"/>
                <a:cs typeface="Times New Roman" panose="02020603050405020304" pitchFamily="18" charset="0"/>
              </a:rPr>
              <a:t>y = W′ × x </a:t>
            </a:r>
            <a:r>
              <a:rPr lang="en-MY" sz="3500" dirty="0">
                <a:solidFill>
                  <a:schemeClr val="bg1"/>
                </a:solidFill>
                <a:latin typeface="Times New Roman" panose="02020603050405020304" pitchFamily="18" charset="0"/>
                <a:cs typeface="Times New Roman" panose="02020603050405020304" pitchFamily="18" charset="0"/>
              </a:rPr>
              <a:t>where </a:t>
            </a:r>
            <a:r>
              <a:rPr lang="en-MY" sz="3500" b="1" dirty="0">
                <a:solidFill>
                  <a:schemeClr val="bg1"/>
                </a:solidFill>
                <a:latin typeface="Times New Roman" panose="02020603050405020304" pitchFamily="18" charset="0"/>
                <a:cs typeface="Times New Roman" panose="02020603050405020304" pitchFamily="18" charset="0"/>
              </a:rPr>
              <a:t>W′</a:t>
            </a:r>
            <a:r>
              <a:rPr lang="en-MY" sz="3500" dirty="0">
                <a:solidFill>
                  <a:schemeClr val="bg1"/>
                </a:solidFill>
                <a:latin typeface="Times New Roman" panose="02020603050405020304" pitchFamily="18" charset="0"/>
                <a:cs typeface="Times New Roman" panose="02020603050405020304" pitchFamily="18" charset="0"/>
              </a:rPr>
              <a:t> is the transpose of the matrix </a:t>
            </a:r>
            <a:r>
              <a:rPr lang="en-MY" sz="3500" b="1" dirty="0">
                <a:solidFill>
                  <a:schemeClr val="bg1"/>
                </a:solidFill>
                <a:latin typeface="Times New Roman" panose="02020603050405020304" pitchFamily="18" charset="0"/>
                <a:cs typeface="Times New Roman" panose="02020603050405020304" pitchFamily="18" charset="0"/>
              </a:rPr>
              <a:t>W.</a:t>
            </a:r>
          </a:p>
          <a:p>
            <a:endParaRPr lang="en-MY" sz="3500" dirty="0">
              <a:solidFill>
                <a:schemeClr val="bg1"/>
              </a:solidFill>
              <a:latin typeface="Times New Roman" panose="02020603050405020304" pitchFamily="18" charset="0"/>
              <a:cs typeface="Times New Roman" panose="02020603050405020304" pitchFamily="18" charset="0"/>
            </a:endParaRPr>
          </a:p>
          <a:p>
            <a:r>
              <a:rPr lang="en-MY" sz="3500" dirty="0">
                <a:solidFill>
                  <a:schemeClr val="bg1"/>
                </a:solidFill>
                <a:latin typeface="Times New Roman" panose="02020603050405020304" pitchFamily="18" charset="0"/>
                <a:cs typeface="Times New Roman" panose="02020603050405020304" pitchFamily="18" charset="0"/>
              </a:rPr>
              <a:t>So lastly, we have computed our two principal components and projected the data points onto the new subspace.</a:t>
            </a:r>
          </a:p>
        </p:txBody>
      </p:sp>
    </p:spTree>
    <p:extLst>
      <p:ext uri="{BB962C8B-B14F-4D97-AF65-F5344CB8AC3E}">
        <p14:creationId xmlns:p14="http://schemas.microsoft.com/office/powerpoint/2010/main" val="25749405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76363F-57CB-7C46-8D30-6997A8CB848E}"/>
              </a:ext>
            </a:extLst>
          </p:cNvPr>
          <p:cNvSpPr>
            <a:spLocks noGrp="1"/>
          </p:cNvSpPr>
          <p:nvPr>
            <p:ph type="title"/>
          </p:nvPr>
        </p:nvSpPr>
        <p:spPr>
          <a:xfrm>
            <a:off x="744713" y="479806"/>
            <a:ext cx="4049708" cy="1477328"/>
          </a:xfrm>
        </p:spPr>
        <p:txBody>
          <a:bodyPr/>
          <a:lstStyle/>
          <a:p>
            <a:pPr algn="ctr"/>
            <a:r>
              <a:rPr lang="en-US" dirty="0">
                <a:solidFill>
                  <a:schemeClr val="bg1"/>
                </a:solidFill>
                <a:latin typeface="Times New Roman" panose="02020603050405020304" pitchFamily="18" charset="0"/>
                <a:cs typeface="Times New Roman" panose="02020603050405020304" pitchFamily="18" charset="0"/>
              </a:rPr>
              <a:t>Bogota 0</a:t>
            </a:r>
            <a:br>
              <a:rPr lang="en-US" dirty="0">
                <a:solidFill>
                  <a:schemeClr val="bg1"/>
                </a:solidFill>
                <a:latin typeface="Times New Roman" panose="02020603050405020304" pitchFamily="18" charset="0"/>
                <a:cs typeface="Times New Roman" panose="02020603050405020304" pitchFamily="18" charset="0"/>
              </a:rPr>
            </a:br>
            <a:r>
              <a:rPr lang="en-US" b="1" dirty="0">
                <a:solidFill>
                  <a:schemeClr val="bg1"/>
                </a:solidFill>
                <a:latin typeface="Times New Roman" panose="02020603050405020304" pitchFamily="18" charset="0"/>
                <a:cs typeface="Times New Roman" panose="02020603050405020304" pitchFamily="18" charset="0"/>
              </a:rPr>
              <a:t>No Transparency</a:t>
            </a:r>
          </a:p>
        </p:txBody>
      </p:sp>
      <p:pic>
        <p:nvPicPr>
          <p:cNvPr id="5" name="Content Placeholder 4" descr="Chart, bar chart&#10;&#10;Description automatically generated">
            <a:extLst>
              <a:ext uri="{FF2B5EF4-FFF2-40B4-BE49-F238E27FC236}">
                <a16:creationId xmlns:a16="http://schemas.microsoft.com/office/drawing/2014/main" id="{69876EEF-936E-AB44-AE84-073D1BEB4F90}"/>
              </a:ext>
            </a:extLst>
          </p:cNvPr>
          <p:cNvPicPr>
            <a:picLocks noGrp="1" noChangeAspect="1"/>
          </p:cNvPicPr>
          <p:nvPr>
            <p:ph idx="1"/>
          </p:nvPr>
        </p:nvPicPr>
        <p:blipFill>
          <a:blip r:embed="rId2"/>
          <a:stretch>
            <a:fillRect/>
          </a:stretch>
        </p:blipFill>
        <p:spPr>
          <a:xfrm>
            <a:off x="963827" y="1957134"/>
            <a:ext cx="9971903" cy="4674330"/>
          </a:xfrm>
        </p:spPr>
      </p:pic>
      <p:sp>
        <p:nvSpPr>
          <p:cNvPr id="6" name="Rectangle 5">
            <a:extLst>
              <a:ext uri="{FF2B5EF4-FFF2-40B4-BE49-F238E27FC236}">
                <a16:creationId xmlns:a16="http://schemas.microsoft.com/office/drawing/2014/main" id="{B335D236-8F50-8C4C-8D59-BEC353129962}"/>
              </a:ext>
            </a:extLst>
          </p:cNvPr>
          <p:cNvSpPr/>
          <p:nvPr/>
        </p:nvSpPr>
        <p:spPr>
          <a:xfrm>
            <a:off x="5351287" y="758052"/>
            <a:ext cx="6096000" cy="584775"/>
          </a:xfrm>
          <a:prstGeom prst="rect">
            <a:avLst/>
          </a:prstGeom>
        </p:spPr>
        <p:txBody>
          <a:bodyPr>
            <a:spAutoFit/>
          </a:bodyPr>
          <a:lstStyle/>
          <a:p>
            <a:r>
              <a:rPr lang="en-MY" sz="3200" dirty="0">
                <a:solidFill>
                  <a:schemeClr val="bg1"/>
                </a:solidFill>
                <a:latin typeface="Times New Roman" panose="02020603050405020304" pitchFamily="18" charset="0"/>
                <a:cs typeface="Times New Roman" panose="02020603050405020304" pitchFamily="18" charset="0"/>
              </a:rPr>
              <a:t>Q17 - What is your gender?</a:t>
            </a:r>
            <a:endParaRPr lang="en-US" sz="32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640959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76363F-57CB-7C46-8D30-6997A8CB848E}"/>
              </a:ext>
            </a:extLst>
          </p:cNvPr>
          <p:cNvSpPr>
            <a:spLocks noGrp="1"/>
          </p:cNvSpPr>
          <p:nvPr>
            <p:ph type="title"/>
          </p:nvPr>
        </p:nvSpPr>
        <p:spPr>
          <a:xfrm>
            <a:off x="383059" y="311775"/>
            <a:ext cx="4794422" cy="1477328"/>
          </a:xfrm>
        </p:spPr>
        <p:txBody>
          <a:bodyPr/>
          <a:lstStyle/>
          <a:p>
            <a:pPr algn="ctr"/>
            <a:r>
              <a:rPr lang="en-US" dirty="0">
                <a:solidFill>
                  <a:schemeClr val="bg1"/>
                </a:solidFill>
                <a:latin typeface="Times New Roman" panose="02020603050405020304" pitchFamily="18" charset="0"/>
                <a:cs typeface="Times New Roman" panose="02020603050405020304" pitchFamily="18" charset="0"/>
              </a:rPr>
              <a:t>Bogota 1</a:t>
            </a:r>
            <a:br>
              <a:rPr lang="en-US" dirty="0">
                <a:solidFill>
                  <a:schemeClr val="bg1"/>
                </a:solidFill>
                <a:latin typeface="Times New Roman" panose="02020603050405020304" pitchFamily="18" charset="0"/>
                <a:cs typeface="Times New Roman" panose="02020603050405020304" pitchFamily="18" charset="0"/>
              </a:rPr>
            </a:br>
            <a:r>
              <a:rPr lang="en-US" b="1" dirty="0">
                <a:solidFill>
                  <a:schemeClr val="bg1"/>
                </a:solidFill>
                <a:latin typeface="Times New Roman" panose="02020603050405020304" pitchFamily="18" charset="0"/>
                <a:cs typeface="Times New Roman" panose="02020603050405020304" pitchFamily="18" charset="0"/>
              </a:rPr>
              <a:t>Performance </a:t>
            </a:r>
            <a:br>
              <a:rPr lang="en-US" b="1" dirty="0">
                <a:solidFill>
                  <a:schemeClr val="bg1"/>
                </a:solidFill>
                <a:latin typeface="Times New Roman" panose="02020603050405020304" pitchFamily="18" charset="0"/>
                <a:cs typeface="Times New Roman" panose="02020603050405020304" pitchFamily="18" charset="0"/>
              </a:rPr>
            </a:br>
            <a:r>
              <a:rPr lang="en-US" b="1" dirty="0">
                <a:solidFill>
                  <a:schemeClr val="bg1"/>
                </a:solidFill>
                <a:latin typeface="Times New Roman" panose="02020603050405020304" pitchFamily="18" charset="0"/>
                <a:cs typeface="Times New Roman" panose="02020603050405020304" pitchFamily="18" charset="0"/>
              </a:rPr>
              <a:t>Transparency </a:t>
            </a:r>
          </a:p>
        </p:txBody>
      </p:sp>
      <p:sp>
        <p:nvSpPr>
          <p:cNvPr id="6" name="Rectangle 5">
            <a:extLst>
              <a:ext uri="{FF2B5EF4-FFF2-40B4-BE49-F238E27FC236}">
                <a16:creationId xmlns:a16="http://schemas.microsoft.com/office/drawing/2014/main" id="{B335D236-8F50-8C4C-8D59-BEC353129962}"/>
              </a:ext>
            </a:extLst>
          </p:cNvPr>
          <p:cNvSpPr/>
          <p:nvPr/>
        </p:nvSpPr>
        <p:spPr>
          <a:xfrm>
            <a:off x="5351287" y="758052"/>
            <a:ext cx="6096000" cy="584775"/>
          </a:xfrm>
          <a:prstGeom prst="rect">
            <a:avLst/>
          </a:prstGeom>
        </p:spPr>
        <p:txBody>
          <a:bodyPr>
            <a:spAutoFit/>
          </a:bodyPr>
          <a:lstStyle/>
          <a:p>
            <a:r>
              <a:rPr lang="en-MY" sz="3200" dirty="0">
                <a:solidFill>
                  <a:schemeClr val="bg1"/>
                </a:solidFill>
                <a:latin typeface="Times New Roman" panose="02020603050405020304" pitchFamily="18" charset="0"/>
                <a:cs typeface="Times New Roman" panose="02020603050405020304" pitchFamily="18" charset="0"/>
              </a:rPr>
              <a:t>Q17 - What is your gender?</a:t>
            </a:r>
            <a:endParaRPr lang="en-US" sz="3200" dirty="0">
              <a:solidFill>
                <a:schemeClr val="bg1"/>
              </a:solidFill>
              <a:latin typeface="Times New Roman" panose="02020603050405020304" pitchFamily="18" charset="0"/>
              <a:cs typeface="Times New Roman" panose="02020603050405020304" pitchFamily="18" charset="0"/>
            </a:endParaRPr>
          </a:p>
        </p:txBody>
      </p:sp>
      <p:pic>
        <p:nvPicPr>
          <p:cNvPr id="8" name="Content Placeholder 7" descr="Chart, bar chart&#10;&#10;Description automatically generated">
            <a:extLst>
              <a:ext uri="{FF2B5EF4-FFF2-40B4-BE49-F238E27FC236}">
                <a16:creationId xmlns:a16="http://schemas.microsoft.com/office/drawing/2014/main" id="{165FB29B-B77F-3045-BA37-2037C0AC3A8A}"/>
              </a:ext>
            </a:extLst>
          </p:cNvPr>
          <p:cNvPicPr>
            <a:picLocks noGrp="1" noChangeAspect="1"/>
          </p:cNvPicPr>
          <p:nvPr>
            <p:ph idx="1"/>
          </p:nvPr>
        </p:nvPicPr>
        <p:blipFill>
          <a:blip r:embed="rId2"/>
          <a:stretch>
            <a:fillRect/>
          </a:stretch>
        </p:blipFill>
        <p:spPr>
          <a:xfrm>
            <a:off x="1334531" y="1844139"/>
            <a:ext cx="10112756" cy="4920055"/>
          </a:xfrm>
        </p:spPr>
      </p:pic>
    </p:spTree>
    <p:extLst>
      <p:ext uri="{BB962C8B-B14F-4D97-AF65-F5344CB8AC3E}">
        <p14:creationId xmlns:p14="http://schemas.microsoft.com/office/powerpoint/2010/main" val="34056048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76363F-57CB-7C46-8D30-6997A8CB848E}"/>
              </a:ext>
            </a:extLst>
          </p:cNvPr>
          <p:cNvSpPr>
            <a:spLocks noGrp="1"/>
          </p:cNvSpPr>
          <p:nvPr>
            <p:ph type="title"/>
          </p:nvPr>
        </p:nvSpPr>
        <p:spPr>
          <a:xfrm>
            <a:off x="744713" y="479806"/>
            <a:ext cx="4049708" cy="1477328"/>
          </a:xfrm>
        </p:spPr>
        <p:txBody>
          <a:bodyPr/>
          <a:lstStyle/>
          <a:p>
            <a:pPr algn="ctr"/>
            <a:r>
              <a:rPr lang="en-US" dirty="0">
                <a:solidFill>
                  <a:schemeClr val="bg1"/>
                </a:solidFill>
                <a:latin typeface="Times New Roman" panose="02020603050405020304" pitchFamily="18" charset="0"/>
                <a:cs typeface="Times New Roman" panose="02020603050405020304" pitchFamily="18" charset="0"/>
              </a:rPr>
              <a:t>Bogota 2</a:t>
            </a:r>
            <a:br>
              <a:rPr lang="en-US" dirty="0">
                <a:solidFill>
                  <a:schemeClr val="bg1"/>
                </a:solidFill>
                <a:latin typeface="Times New Roman" panose="02020603050405020304" pitchFamily="18" charset="0"/>
                <a:cs typeface="Times New Roman" panose="02020603050405020304" pitchFamily="18" charset="0"/>
              </a:rPr>
            </a:br>
            <a:r>
              <a:rPr lang="en-US" dirty="0">
                <a:solidFill>
                  <a:schemeClr val="bg1"/>
                </a:solidFill>
                <a:latin typeface="Times New Roman" panose="02020603050405020304" pitchFamily="18" charset="0"/>
                <a:cs typeface="Times New Roman" panose="02020603050405020304" pitchFamily="18" charset="0"/>
              </a:rPr>
              <a:t> </a:t>
            </a:r>
            <a:r>
              <a:rPr lang="en-US" b="1" dirty="0">
                <a:solidFill>
                  <a:schemeClr val="bg1"/>
                </a:solidFill>
                <a:latin typeface="Times New Roman" panose="02020603050405020304" pitchFamily="18" charset="0"/>
                <a:cs typeface="Times New Roman" panose="02020603050405020304" pitchFamily="18" charset="0"/>
              </a:rPr>
              <a:t>Solution Transparency  </a:t>
            </a:r>
          </a:p>
        </p:txBody>
      </p:sp>
      <p:sp>
        <p:nvSpPr>
          <p:cNvPr id="6" name="Rectangle 5">
            <a:extLst>
              <a:ext uri="{FF2B5EF4-FFF2-40B4-BE49-F238E27FC236}">
                <a16:creationId xmlns:a16="http://schemas.microsoft.com/office/drawing/2014/main" id="{B335D236-8F50-8C4C-8D59-BEC353129962}"/>
              </a:ext>
            </a:extLst>
          </p:cNvPr>
          <p:cNvSpPr/>
          <p:nvPr/>
        </p:nvSpPr>
        <p:spPr>
          <a:xfrm>
            <a:off x="5351287" y="758052"/>
            <a:ext cx="6096000" cy="584775"/>
          </a:xfrm>
          <a:prstGeom prst="rect">
            <a:avLst/>
          </a:prstGeom>
        </p:spPr>
        <p:txBody>
          <a:bodyPr>
            <a:spAutoFit/>
          </a:bodyPr>
          <a:lstStyle/>
          <a:p>
            <a:r>
              <a:rPr lang="en-MY" sz="3200" dirty="0">
                <a:solidFill>
                  <a:schemeClr val="bg1"/>
                </a:solidFill>
                <a:latin typeface="Times New Roman" panose="02020603050405020304" pitchFamily="18" charset="0"/>
                <a:cs typeface="Times New Roman" panose="02020603050405020304" pitchFamily="18" charset="0"/>
              </a:rPr>
              <a:t>Q17 - What is your gender?</a:t>
            </a:r>
            <a:endParaRPr lang="en-US" sz="3200" dirty="0">
              <a:solidFill>
                <a:schemeClr val="bg1"/>
              </a:solidFill>
              <a:latin typeface="Times New Roman" panose="02020603050405020304" pitchFamily="18" charset="0"/>
              <a:cs typeface="Times New Roman" panose="02020603050405020304" pitchFamily="18" charset="0"/>
            </a:endParaRPr>
          </a:p>
        </p:txBody>
      </p:sp>
      <p:pic>
        <p:nvPicPr>
          <p:cNvPr id="8" name="Content Placeholder 7" descr="Chart, bar chart&#10;&#10;Description automatically generated">
            <a:extLst>
              <a:ext uri="{FF2B5EF4-FFF2-40B4-BE49-F238E27FC236}">
                <a16:creationId xmlns:a16="http://schemas.microsoft.com/office/drawing/2014/main" id="{A35B879F-9008-7549-BC6D-F049E0BE6EDA}"/>
              </a:ext>
            </a:extLst>
          </p:cNvPr>
          <p:cNvPicPr>
            <a:picLocks noGrp="1" noChangeAspect="1"/>
          </p:cNvPicPr>
          <p:nvPr>
            <p:ph idx="1"/>
          </p:nvPr>
        </p:nvPicPr>
        <p:blipFill>
          <a:blip r:embed="rId2"/>
          <a:stretch>
            <a:fillRect/>
          </a:stretch>
        </p:blipFill>
        <p:spPr>
          <a:xfrm>
            <a:off x="744713" y="1458626"/>
            <a:ext cx="9956238" cy="5027653"/>
          </a:xfrm>
        </p:spPr>
      </p:pic>
    </p:spTree>
    <p:extLst>
      <p:ext uri="{BB962C8B-B14F-4D97-AF65-F5344CB8AC3E}">
        <p14:creationId xmlns:p14="http://schemas.microsoft.com/office/powerpoint/2010/main" val="19176536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76363F-57CB-7C46-8D30-6997A8CB848E}"/>
              </a:ext>
            </a:extLst>
          </p:cNvPr>
          <p:cNvSpPr>
            <a:spLocks noGrp="1"/>
          </p:cNvSpPr>
          <p:nvPr>
            <p:ph type="title"/>
          </p:nvPr>
        </p:nvSpPr>
        <p:spPr>
          <a:xfrm>
            <a:off x="744713" y="311775"/>
            <a:ext cx="4049708" cy="1477328"/>
          </a:xfrm>
        </p:spPr>
        <p:txBody>
          <a:bodyPr/>
          <a:lstStyle/>
          <a:p>
            <a:pPr algn="ctr"/>
            <a:r>
              <a:rPr lang="en-US" dirty="0">
                <a:solidFill>
                  <a:schemeClr val="bg1"/>
                </a:solidFill>
                <a:latin typeface="Times New Roman" panose="02020603050405020304" pitchFamily="18" charset="0"/>
                <a:cs typeface="Times New Roman" panose="02020603050405020304" pitchFamily="18" charset="0"/>
              </a:rPr>
              <a:t>Bogota 3</a:t>
            </a:r>
            <a:br>
              <a:rPr lang="en-US" dirty="0">
                <a:solidFill>
                  <a:schemeClr val="bg1"/>
                </a:solidFill>
                <a:latin typeface="Times New Roman" panose="02020603050405020304" pitchFamily="18" charset="0"/>
                <a:cs typeface="Times New Roman" panose="02020603050405020304" pitchFamily="18" charset="0"/>
              </a:rPr>
            </a:br>
            <a:r>
              <a:rPr lang="en-US" b="1" dirty="0">
                <a:solidFill>
                  <a:schemeClr val="bg1"/>
                </a:solidFill>
                <a:latin typeface="Times New Roman" panose="02020603050405020304" pitchFamily="18" charset="0"/>
                <a:cs typeface="Times New Roman" panose="02020603050405020304" pitchFamily="18" charset="0"/>
              </a:rPr>
              <a:t> Full </a:t>
            </a:r>
            <a:br>
              <a:rPr lang="en-US" b="1" dirty="0">
                <a:solidFill>
                  <a:schemeClr val="bg1"/>
                </a:solidFill>
                <a:latin typeface="Times New Roman" panose="02020603050405020304" pitchFamily="18" charset="0"/>
                <a:cs typeface="Times New Roman" panose="02020603050405020304" pitchFamily="18" charset="0"/>
              </a:rPr>
            </a:br>
            <a:r>
              <a:rPr lang="en-US" b="1" dirty="0">
                <a:solidFill>
                  <a:schemeClr val="bg1"/>
                </a:solidFill>
                <a:latin typeface="Times New Roman" panose="02020603050405020304" pitchFamily="18" charset="0"/>
                <a:cs typeface="Times New Roman" panose="02020603050405020304" pitchFamily="18" charset="0"/>
              </a:rPr>
              <a:t>Transparency  </a:t>
            </a:r>
          </a:p>
        </p:txBody>
      </p:sp>
      <p:sp>
        <p:nvSpPr>
          <p:cNvPr id="6" name="Rectangle 5">
            <a:extLst>
              <a:ext uri="{FF2B5EF4-FFF2-40B4-BE49-F238E27FC236}">
                <a16:creationId xmlns:a16="http://schemas.microsoft.com/office/drawing/2014/main" id="{B335D236-8F50-8C4C-8D59-BEC353129962}"/>
              </a:ext>
            </a:extLst>
          </p:cNvPr>
          <p:cNvSpPr/>
          <p:nvPr/>
        </p:nvSpPr>
        <p:spPr>
          <a:xfrm>
            <a:off x="5351287" y="758052"/>
            <a:ext cx="6096000" cy="584775"/>
          </a:xfrm>
          <a:prstGeom prst="rect">
            <a:avLst/>
          </a:prstGeom>
        </p:spPr>
        <p:txBody>
          <a:bodyPr>
            <a:spAutoFit/>
          </a:bodyPr>
          <a:lstStyle/>
          <a:p>
            <a:r>
              <a:rPr lang="en-MY" sz="3200" dirty="0">
                <a:solidFill>
                  <a:schemeClr val="bg1"/>
                </a:solidFill>
                <a:latin typeface="Times New Roman" panose="02020603050405020304" pitchFamily="18" charset="0"/>
                <a:cs typeface="Times New Roman" panose="02020603050405020304" pitchFamily="18" charset="0"/>
              </a:rPr>
              <a:t>Q17 - What is your gender?</a:t>
            </a:r>
            <a:endParaRPr lang="en-US" sz="3200" dirty="0">
              <a:solidFill>
                <a:schemeClr val="bg1"/>
              </a:solidFill>
              <a:latin typeface="Times New Roman" panose="02020603050405020304" pitchFamily="18" charset="0"/>
              <a:cs typeface="Times New Roman" panose="02020603050405020304" pitchFamily="18" charset="0"/>
            </a:endParaRPr>
          </a:p>
        </p:txBody>
      </p:sp>
      <p:pic>
        <p:nvPicPr>
          <p:cNvPr id="8" name="Content Placeholder 7" descr="Chart, bar chart&#10;&#10;Description automatically generated">
            <a:extLst>
              <a:ext uri="{FF2B5EF4-FFF2-40B4-BE49-F238E27FC236}">
                <a16:creationId xmlns:a16="http://schemas.microsoft.com/office/drawing/2014/main" id="{0B761DF2-6902-1741-B0AA-71B43CC3E9D2}"/>
              </a:ext>
            </a:extLst>
          </p:cNvPr>
          <p:cNvPicPr>
            <a:picLocks noGrp="1" noChangeAspect="1"/>
          </p:cNvPicPr>
          <p:nvPr>
            <p:ph idx="1"/>
          </p:nvPr>
        </p:nvPicPr>
        <p:blipFill>
          <a:blip r:embed="rId2"/>
          <a:stretch>
            <a:fillRect/>
          </a:stretch>
        </p:blipFill>
        <p:spPr>
          <a:xfrm>
            <a:off x="1260388" y="1754828"/>
            <a:ext cx="9629883" cy="4791397"/>
          </a:xfrm>
        </p:spPr>
      </p:pic>
    </p:spTree>
    <p:extLst>
      <p:ext uri="{BB962C8B-B14F-4D97-AF65-F5344CB8AC3E}">
        <p14:creationId xmlns:p14="http://schemas.microsoft.com/office/powerpoint/2010/main" val="16664632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76363F-57CB-7C46-8D30-6997A8CB848E}"/>
              </a:ext>
            </a:extLst>
          </p:cNvPr>
          <p:cNvSpPr>
            <a:spLocks noGrp="1"/>
          </p:cNvSpPr>
          <p:nvPr>
            <p:ph type="title"/>
          </p:nvPr>
        </p:nvSpPr>
        <p:spPr>
          <a:xfrm>
            <a:off x="1152485" y="867829"/>
            <a:ext cx="9548465" cy="1477328"/>
          </a:xfrm>
        </p:spPr>
        <p:txBody>
          <a:bodyPr>
            <a:normAutofit/>
          </a:bodyPr>
          <a:lstStyle/>
          <a:p>
            <a:pPr algn="ctr"/>
            <a:r>
              <a:rPr lang="en-US" sz="4500" b="1" dirty="0">
                <a:solidFill>
                  <a:schemeClr val="bg1"/>
                </a:solidFill>
                <a:latin typeface="Times New Roman" panose="02020603050405020304" pitchFamily="18" charset="0"/>
                <a:cs typeface="Times New Roman" panose="02020603050405020304" pitchFamily="18" charset="0"/>
              </a:rPr>
              <a:t>Interpretation:</a:t>
            </a:r>
            <a:br>
              <a:rPr lang="en-US" sz="4500" b="1" dirty="0">
                <a:solidFill>
                  <a:schemeClr val="bg1"/>
                </a:solidFill>
                <a:latin typeface="Times New Roman" panose="02020603050405020304" pitchFamily="18" charset="0"/>
                <a:cs typeface="Times New Roman" panose="02020603050405020304" pitchFamily="18" charset="0"/>
              </a:rPr>
            </a:br>
            <a:r>
              <a:rPr lang="en-US" sz="4500" b="1" dirty="0">
                <a:solidFill>
                  <a:schemeClr val="bg1"/>
                </a:solidFill>
                <a:latin typeface="Times New Roman" panose="02020603050405020304" pitchFamily="18" charset="0"/>
                <a:cs typeface="Times New Roman" panose="02020603050405020304" pitchFamily="18" charset="0"/>
              </a:rPr>
              <a:t>Q17 – What is your gender </a:t>
            </a:r>
          </a:p>
        </p:txBody>
      </p:sp>
      <p:sp>
        <p:nvSpPr>
          <p:cNvPr id="8" name="Rectangle 7">
            <a:extLst>
              <a:ext uri="{FF2B5EF4-FFF2-40B4-BE49-F238E27FC236}">
                <a16:creationId xmlns:a16="http://schemas.microsoft.com/office/drawing/2014/main" id="{5F572D22-81CC-C54C-8CD9-CCDFD1E2CE44}"/>
              </a:ext>
            </a:extLst>
          </p:cNvPr>
          <p:cNvSpPr/>
          <p:nvPr/>
        </p:nvSpPr>
        <p:spPr>
          <a:xfrm>
            <a:off x="1309815" y="2940908"/>
            <a:ext cx="10137471" cy="1384995"/>
          </a:xfrm>
          <a:prstGeom prst="rect">
            <a:avLst/>
          </a:prstGeom>
        </p:spPr>
        <p:txBody>
          <a:bodyPr wrap="square">
            <a:spAutoFit/>
          </a:bodyPr>
          <a:lstStyle/>
          <a:p>
            <a:pPr algn="ctr"/>
            <a:r>
              <a:rPr lang="en-US" sz="4200" dirty="0">
                <a:solidFill>
                  <a:schemeClr val="bg1"/>
                </a:solidFill>
                <a:latin typeface="Times New Roman" panose="02020603050405020304" pitchFamily="18" charset="0"/>
                <a:cs typeface="Times New Roman" panose="02020603050405020304" pitchFamily="18" charset="0"/>
              </a:rPr>
              <a:t>Majority of the participants are male in all 4 treatment groups  </a:t>
            </a:r>
            <a:endParaRPr lang="en-US" sz="4200" dirty="0"/>
          </a:p>
        </p:txBody>
      </p:sp>
    </p:spTree>
    <p:extLst>
      <p:ext uri="{BB962C8B-B14F-4D97-AF65-F5344CB8AC3E}">
        <p14:creationId xmlns:p14="http://schemas.microsoft.com/office/powerpoint/2010/main" val="36689271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76363F-57CB-7C46-8D30-6997A8CB848E}"/>
              </a:ext>
            </a:extLst>
          </p:cNvPr>
          <p:cNvSpPr>
            <a:spLocks noGrp="1"/>
          </p:cNvSpPr>
          <p:nvPr>
            <p:ph type="title"/>
          </p:nvPr>
        </p:nvSpPr>
        <p:spPr>
          <a:xfrm>
            <a:off x="744713" y="311775"/>
            <a:ext cx="4049708" cy="1477328"/>
          </a:xfrm>
        </p:spPr>
        <p:txBody>
          <a:bodyPr/>
          <a:lstStyle/>
          <a:p>
            <a:pPr algn="ctr"/>
            <a:r>
              <a:rPr lang="en-US" dirty="0">
                <a:solidFill>
                  <a:schemeClr val="bg1"/>
                </a:solidFill>
                <a:latin typeface="Times New Roman" panose="02020603050405020304" pitchFamily="18" charset="0"/>
                <a:cs typeface="Times New Roman" panose="02020603050405020304" pitchFamily="18" charset="0"/>
              </a:rPr>
              <a:t>Bogota 0</a:t>
            </a:r>
            <a:br>
              <a:rPr lang="en-US" dirty="0">
                <a:solidFill>
                  <a:schemeClr val="bg1"/>
                </a:solidFill>
                <a:latin typeface="Times New Roman" panose="02020603050405020304" pitchFamily="18" charset="0"/>
                <a:cs typeface="Times New Roman" panose="02020603050405020304" pitchFamily="18" charset="0"/>
              </a:rPr>
            </a:br>
            <a:r>
              <a:rPr lang="en-US" b="1" dirty="0">
                <a:solidFill>
                  <a:schemeClr val="bg1"/>
                </a:solidFill>
                <a:latin typeface="Times New Roman" panose="02020603050405020304" pitchFamily="18" charset="0"/>
                <a:cs typeface="Times New Roman" panose="02020603050405020304" pitchFamily="18" charset="0"/>
              </a:rPr>
              <a:t>No</a:t>
            </a:r>
            <a:br>
              <a:rPr lang="en-US" b="1" dirty="0">
                <a:solidFill>
                  <a:schemeClr val="bg1"/>
                </a:solidFill>
                <a:latin typeface="Times New Roman" panose="02020603050405020304" pitchFamily="18" charset="0"/>
                <a:cs typeface="Times New Roman" panose="02020603050405020304" pitchFamily="18" charset="0"/>
              </a:rPr>
            </a:br>
            <a:r>
              <a:rPr lang="en-US" b="1" dirty="0">
                <a:solidFill>
                  <a:schemeClr val="bg1"/>
                </a:solidFill>
                <a:latin typeface="Times New Roman" panose="02020603050405020304" pitchFamily="18" charset="0"/>
                <a:cs typeface="Times New Roman" panose="02020603050405020304" pitchFamily="18" charset="0"/>
              </a:rPr>
              <a:t>Transparency  </a:t>
            </a:r>
          </a:p>
        </p:txBody>
      </p:sp>
      <p:sp>
        <p:nvSpPr>
          <p:cNvPr id="6" name="Rectangle 5">
            <a:extLst>
              <a:ext uri="{FF2B5EF4-FFF2-40B4-BE49-F238E27FC236}">
                <a16:creationId xmlns:a16="http://schemas.microsoft.com/office/drawing/2014/main" id="{B335D236-8F50-8C4C-8D59-BEC353129962}"/>
              </a:ext>
            </a:extLst>
          </p:cNvPr>
          <p:cNvSpPr/>
          <p:nvPr/>
        </p:nvSpPr>
        <p:spPr>
          <a:xfrm>
            <a:off x="5351287" y="758052"/>
            <a:ext cx="6096000" cy="584775"/>
          </a:xfrm>
          <a:prstGeom prst="rect">
            <a:avLst/>
          </a:prstGeom>
        </p:spPr>
        <p:txBody>
          <a:bodyPr>
            <a:spAutoFit/>
          </a:bodyPr>
          <a:lstStyle/>
          <a:p>
            <a:r>
              <a:rPr lang="en-MY" sz="3200" dirty="0">
                <a:solidFill>
                  <a:schemeClr val="bg1"/>
                </a:solidFill>
                <a:latin typeface="Times New Roman" panose="02020603050405020304" pitchFamily="18" charset="0"/>
                <a:cs typeface="Times New Roman" panose="02020603050405020304" pitchFamily="18" charset="0"/>
              </a:rPr>
              <a:t>Q18 - What is your race/ethnicity?</a:t>
            </a:r>
          </a:p>
        </p:txBody>
      </p:sp>
      <p:pic>
        <p:nvPicPr>
          <p:cNvPr id="7" name="Content Placeholder 6">
            <a:extLst>
              <a:ext uri="{FF2B5EF4-FFF2-40B4-BE49-F238E27FC236}">
                <a16:creationId xmlns:a16="http://schemas.microsoft.com/office/drawing/2014/main" id="{F9FBDD2D-30BE-E741-8281-AF959F703988}"/>
              </a:ext>
            </a:extLst>
          </p:cNvPr>
          <p:cNvPicPr>
            <a:picLocks noGrp="1" noChangeAspect="1"/>
          </p:cNvPicPr>
          <p:nvPr>
            <p:ph idx="1"/>
          </p:nvPr>
        </p:nvPicPr>
        <p:blipFill>
          <a:blip r:embed="rId2"/>
          <a:stretch>
            <a:fillRect/>
          </a:stretch>
        </p:blipFill>
        <p:spPr>
          <a:xfrm>
            <a:off x="1668162" y="1789103"/>
            <a:ext cx="8414952" cy="4844972"/>
          </a:xfrm>
        </p:spPr>
      </p:pic>
    </p:spTree>
    <p:extLst>
      <p:ext uri="{BB962C8B-B14F-4D97-AF65-F5344CB8AC3E}">
        <p14:creationId xmlns:p14="http://schemas.microsoft.com/office/powerpoint/2010/main" val="25513421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76363F-57CB-7C46-8D30-6997A8CB848E}"/>
              </a:ext>
            </a:extLst>
          </p:cNvPr>
          <p:cNvSpPr>
            <a:spLocks noGrp="1"/>
          </p:cNvSpPr>
          <p:nvPr>
            <p:ph type="title"/>
          </p:nvPr>
        </p:nvSpPr>
        <p:spPr>
          <a:xfrm>
            <a:off x="744713" y="311775"/>
            <a:ext cx="4049708" cy="1477328"/>
          </a:xfrm>
        </p:spPr>
        <p:txBody>
          <a:bodyPr/>
          <a:lstStyle/>
          <a:p>
            <a:pPr algn="ctr"/>
            <a:r>
              <a:rPr lang="en-US" dirty="0">
                <a:solidFill>
                  <a:schemeClr val="bg1"/>
                </a:solidFill>
                <a:latin typeface="Times New Roman" panose="02020603050405020304" pitchFamily="18" charset="0"/>
                <a:cs typeface="Times New Roman" panose="02020603050405020304" pitchFamily="18" charset="0"/>
              </a:rPr>
              <a:t>Bogota 1</a:t>
            </a:r>
            <a:br>
              <a:rPr lang="en-US" dirty="0">
                <a:solidFill>
                  <a:schemeClr val="bg1"/>
                </a:solidFill>
                <a:latin typeface="Times New Roman" panose="02020603050405020304" pitchFamily="18" charset="0"/>
                <a:cs typeface="Times New Roman" panose="02020603050405020304" pitchFamily="18" charset="0"/>
              </a:rPr>
            </a:br>
            <a:r>
              <a:rPr lang="en-US" b="1" dirty="0">
                <a:solidFill>
                  <a:schemeClr val="bg1"/>
                </a:solidFill>
                <a:latin typeface="Times New Roman" panose="02020603050405020304" pitchFamily="18" charset="0"/>
                <a:cs typeface="Times New Roman" panose="02020603050405020304" pitchFamily="18" charset="0"/>
              </a:rPr>
              <a:t>Performance</a:t>
            </a:r>
            <a:br>
              <a:rPr lang="en-US" b="1" dirty="0">
                <a:solidFill>
                  <a:schemeClr val="bg1"/>
                </a:solidFill>
                <a:latin typeface="Times New Roman" panose="02020603050405020304" pitchFamily="18" charset="0"/>
                <a:cs typeface="Times New Roman" panose="02020603050405020304" pitchFamily="18" charset="0"/>
              </a:rPr>
            </a:br>
            <a:r>
              <a:rPr lang="en-US" b="1" dirty="0">
                <a:solidFill>
                  <a:schemeClr val="bg1"/>
                </a:solidFill>
                <a:latin typeface="Times New Roman" panose="02020603050405020304" pitchFamily="18" charset="0"/>
                <a:cs typeface="Times New Roman" panose="02020603050405020304" pitchFamily="18" charset="0"/>
              </a:rPr>
              <a:t>Transparency  </a:t>
            </a:r>
          </a:p>
        </p:txBody>
      </p:sp>
      <p:sp>
        <p:nvSpPr>
          <p:cNvPr id="6" name="Rectangle 5">
            <a:extLst>
              <a:ext uri="{FF2B5EF4-FFF2-40B4-BE49-F238E27FC236}">
                <a16:creationId xmlns:a16="http://schemas.microsoft.com/office/drawing/2014/main" id="{B335D236-8F50-8C4C-8D59-BEC353129962}"/>
              </a:ext>
            </a:extLst>
          </p:cNvPr>
          <p:cNvSpPr/>
          <p:nvPr/>
        </p:nvSpPr>
        <p:spPr>
          <a:xfrm>
            <a:off x="5351287" y="758052"/>
            <a:ext cx="6096000" cy="584775"/>
          </a:xfrm>
          <a:prstGeom prst="rect">
            <a:avLst/>
          </a:prstGeom>
        </p:spPr>
        <p:txBody>
          <a:bodyPr>
            <a:spAutoFit/>
          </a:bodyPr>
          <a:lstStyle/>
          <a:p>
            <a:r>
              <a:rPr lang="en-MY" sz="3200" dirty="0">
                <a:solidFill>
                  <a:schemeClr val="bg1"/>
                </a:solidFill>
                <a:latin typeface="Times New Roman" panose="02020603050405020304" pitchFamily="18" charset="0"/>
                <a:cs typeface="Times New Roman" panose="02020603050405020304" pitchFamily="18" charset="0"/>
              </a:rPr>
              <a:t>Q18 - What is your race/ethnicity?</a:t>
            </a:r>
          </a:p>
        </p:txBody>
      </p:sp>
      <p:pic>
        <p:nvPicPr>
          <p:cNvPr id="7" name="Content Placeholder 6" descr="Chart&#10;&#10;Description automatically generated">
            <a:extLst>
              <a:ext uri="{FF2B5EF4-FFF2-40B4-BE49-F238E27FC236}">
                <a16:creationId xmlns:a16="http://schemas.microsoft.com/office/drawing/2014/main" id="{1D2941A1-8D9E-DD4B-9A76-6879F3B36514}"/>
              </a:ext>
            </a:extLst>
          </p:cNvPr>
          <p:cNvPicPr>
            <a:picLocks noGrp="1" noChangeAspect="1"/>
          </p:cNvPicPr>
          <p:nvPr>
            <p:ph idx="1"/>
          </p:nvPr>
        </p:nvPicPr>
        <p:blipFill>
          <a:blip r:embed="rId2"/>
          <a:stretch>
            <a:fillRect/>
          </a:stretch>
        </p:blipFill>
        <p:spPr>
          <a:xfrm>
            <a:off x="2333367" y="1789103"/>
            <a:ext cx="7525265" cy="4791058"/>
          </a:xfrm>
        </p:spPr>
      </p:pic>
    </p:spTree>
    <p:extLst>
      <p:ext uri="{BB962C8B-B14F-4D97-AF65-F5344CB8AC3E}">
        <p14:creationId xmlns:p14="http://schemas.microsoft.com/office/powerpoint/2010/main" val="3862924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76363F-57CB-7C46-8D30-6997A8CB848E}"/>
              </a:ext>
            </a:extLst>
          </p:cNvPr>
          <p:cNvSpPr>
            <a:spLocks noGrp="1"/>
          </p:cNvSpPr>
          <p:nvPr>
            <p:ph type="title"/>
          </p:nvPr>
        </p:nvSpPr>
        <p:spPr>
          <a:xfrm>
            <a:off x="1131375" y="1192728"/>
            <a:ext cx="9841425" cy="1477328"/>
          </a:xfrm>
        </p:spPr>
        <p:txBody>
          <a:bodyPr/>
          <a:lstStyle/>
          <a:p>
            <a:pPr algn="ctr"/>
            <a:r>
              <a:rPr lang="en-US" b="1" dirty="0">
                <a:solidFill>
                  <a:schemeClr val="bg1"/>
                </a:solidFill>
                <a:latin typeface="Times New Roman" panose="02020603050405020304" pitchFamily="18" charset="0"/>
                <a:cs typeface="Times New Roman" panose="02020603050405020304" pitchFamily="18" charset="0"/>
              </a:rPr>
              <a:t>Visual Explanation of The Mathematics Behind PCA</a:t>
            </a:r>
          </a:p>
        </p:txBody>
      </p:sp>
      <p:sp>
        <p:nvSpPr>
          <p:cNvPr id="6" name="Rectangle 5">
            <a:extLst>
              <a:ext uri="{FF2B5EF4-FFF2-40B4-BE49-F238E27FC236}">
                <a16:creationId xmlns:a16="http://schemas.microsoft.com/office/drawing/2014/main" id="{B335D236-8F50-8C4C-8D59-BEC353129962}"/>
              </a:ext>
            </a:extLst>
          </p:cNvPr>
          <p:cNvSpPr/>
          <p:nvPr/>
        </p:nvSpPr>
        <p:spPr>
          <a:xfrm>
            <a:off x="1131375" y="3687232"/>
            <a:ext cx="10693831" cy="1077218"/>
          </a:xfrm>
          <a:prstGeom prst="rect">
            <a:avLst/>
          </a:prstGeom>
        </p:spPr>
        <p:txBody>
          <a:bodyPr wrap="square">
            <a:spAutoFit/>
          </a:bodyPr>
          <a:lstStyle/>
          <a:p>
            <a:r>
              <a:rPr lang="en-MY" sz="3200" dirty="0">
                <a:solidFill>
                  <a:schemeClr val="bg1"/>
                </a:solidFill>
                <a:hlinkClick r:id="rId2"/>
              </a:rPr>
              <a:t>https://github.com/ironhacks/analysis-2017/wiki/PCA-vs-FA-Theory</a:t>
            </a:r>
            <a:endParaRPr lang="en-US" sz="32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689600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76363F-57CB-7C46-8D30-6997A8CB848E}"/>
              </a:ext>
            </a:extLst>
          </p:cNvPr>
          <p:cNvSpPr>
            <a:spLocks noGrp="1"/>
          </p:cNvSpPr>
          <p:nvPr>
            <p:ph type="title"/>
          </p:nvPr>
        </p:nvSpPr>
        <p:spPr>
          <a:xfrm>
            <a:off x="744713" y="311775"/>
            <a:ext cx="4049708" cy="1477328"/>
          </a:xfrm>
        </p:spPr>
        <p:txBody>
          <a:bodyPr/>
          <a:lstStyle/>
          <a:p>
            <a:pPr algn="ctr"/>
            <a:r>
              <a:rPr lang="en-US" dirty="0">
                <a:solidFill>
                  <a:schemeClr val="bg1"/>
                </a:solidFill>
                <a:latin typeface="Times New Roman" panose="02020603050405020304" pitchFamily="18" charset="0"/>
                <a:cs typeface="Times New Roman" panose="02020603050405020304" pitchFamily="18" charset="0"/>
              </a:rPr>
              <a:t>Bogota 2</a:t>
            </a:r>
            <a:br>
              <a:rPr lang="en-US" dirty="0">
                <a:solidFill>
                  <a:schemeClr val="bg1"/>
                </a:solidFill>
                <a:latin typeface="Times New Roman" panose="02020603050405020304" pitchFamily="18" charset="0"/>
                <a:cs typeface="Times New Roman" panose="02020603050405020304" pitchFamily="18" charset="0"/>
              </a:rPr>
            </a:br>
            <a:r>
              <a:rPr lang="en-US" b="1" dirty="0">
                <a:solidFill>
                  <a:schemeClr val="bg1"/>
                </a:solidFill>
                <a:latin typeface="Times New Roman" panose="02020603050405020304" pitchFamily="18" charset="0"/>
                <a:cs typeface="Times New Roman" panose="02020603050405020304" pitchFamily="18" charset="0"/>
              </a:rPr>
              <a:t> Solution</a:t>
            </a:r>
            <a:br>
              <a:rPr lang="en-US" b="1" dirty="0">
                <a:solidFill>
                  <a:schemeClr val="bg1"/>
                </a:solidFill>
                <a:latin typeface="Times New Roman" panose="02020603050405020304" pitchFamily="18" charset="0"/>
                <a:cs typeface="Times New Roman" panose="02020603050405020304" pitchFamily="18" charset="0"/>
              </a:rPr>
            </a:br>
            <a:r>
              <a:rPr lang="en-US" b="1" dirty="0">
                <a:solidFill>
                  <a:schemeClr val="bg1"/>
                </a:solidFill>
                <a:latin typeface="Times New Roman" panose="02020603050405020304" pitchFamily="18" charset="0"/>
                <a:cs typeface="Times New Roman" panose="02020603050405020304" pitchFamily="18" charset="0"/>
              </a:rPr>
              <a:t>Transparency  </a:t>
            </a:r>
          </a:p>
        </p:txBody>
      </p:sp>
      <p:sp>
        <p:nvSpPr>
          <p:cNvPr id="6" name="Rectangle 5">
            <a:extLst>
              <a:ext uri="{FF2B5EF4-FFF2-40B4-BE49-F238E27FC236}">
                <a16:creationId xmlns:a16="http://schemas.microsoft.com/office/drawing/2014/main" id="{B335D236-8F50-8C4C-8D59-BEC353129962}"/>
              </a:ext>
            </a:extLst>
          </p:cNvPr>
          <p:cNvSpPr/>
          <p:nvPr/>
        </p:nvSpPr>
        <p:spPr>
          <a:xfrm>
            <a:off x="5351287" y="758052"/>
            <a:ext cx="6096000" cy="584775"/>
          </a:xfrm>
          <a:prstGeom prst="rect">
            <a:avLst/>
          </a:prstGeom>
        </p:spPr>
        <p:txBody>
          <a:bodyPr>
            <a:spAutoFit/>
          </a:bodyPr>
          <a:lstStyle/>
          <a:p>
            <a:r>
              <a:rPr lang="en-MY" sz="3200" dirty="0">
                <a:solidFill>
                  <a:schemeClr val="bg1"/>
                </a:solidFill>
                <a:latin typeface="Times New Roman" panose="02020603050405020304" pitchFamily="18" charset="0"/>
                <a:cs typeface="Times New Roman" panose="02020603050405020304" pitchFamily="18" charset="0"/>
              </a:rPr>
              <a:t>Q18 - What is your race/ethnicity?</a:t>
            </a:r>
          </a:p>
        </p:txBody>
      </p:sp>
      <p:pic>
        <p:nvPicPr>
          <p:cNvPr id="7" name="Content Placeholder 6" descr="Chart&#10;&#10;Description automatically generated">
            <a:extLst>
              <a:ext uri="{FF2B5EF4-FFF2-40B4-BE49-F238E27FC236}">
                <a16:creationId xmlns:a16="http://schemas.microsoft.com/office/drawing/2014/main" id="{0B57A38A-AA30-0D4C-A67C-29635A9D49A7}"/>
              </a:ext>
            </a:extLst>
          </p:cNvPr>
          <p:cNvPicPr>
            <a:picLocks noGrp="1" noChangeAspect="1"/>
          </p:cNvPicPr>
          <p:nvPr>
            <p:ph idx="1"/>
          </p:nvPr>
        </p:nvPicPr>
        <p:blipFill>
          <a:blip r:embed="rId2"/>
          <a:stretch>
            <a:fillRect/>
          </a:stretch>
        </p:blipFill>
        <p:spPr>
          <a:xfrm>
            <a:off x="2063578" y="1953824"/>
            <a:ext cx="8007179" cy="4904175"/>
          </a:xfrm>
        </p:spPr>
      </p:pic>
    </p:spTree>
    <p:extLst>
      <p:ext uri="{BB962C8B-B14F-4D97-AF65-F5344CB8AC3E}">
        <p14:creationId xmlns:p14="http://schemas.microsoft.com/office/powerpoint/2010/main" val="25664000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76363F-57CB-7C46-8D30-6997A8CB848E}"/>
              </a:ext>
            </a:extLst>
          </p:cNvPr>
          <p:cNvSpPr>
            <a:spLocks noGrp="1"/>
          </p:cNvSpPr>
          <p:nvPr>
            <p:ph type="title"/>
          </p:nvPr>
        </p:nvSpPr>
        <p:spPr>
          <a:xfrm>
            <a:off x="744713" y="311775"/>
            <a:ext cx="4049708" cy="1477328"/>
          </a:xfrm>
        </p:spPr>
        <p:txBody>
          <a:bodyPr/>
          <a:lstStyle/>
          <a:p>
            <a:pPr algn="ctr"/>
            <a:r>
              <a:rPr lang="en-US" dirty="0">
                <a:solidFill>
                  <a:schemeClr val="bg1"/>
                </a:solidFill>
                <a:latin typeface="Times New Roman" panose="02020603050405020304" pitchFamily="18" charset="0"/>
                <a:cs typeface="Times New Roman" panose="02020603050405020304" pitchFamily="18" charset="0"/>
              </a:rPr>
              <a:t>Bogota 3</a:t>
            </a:r>
            <a:br>
              <a:rPr lang="en-US" dirty="0">
                <a:solidFill>
                  <a:schemeClr val="bg1"/>
                </a:solidFill>
                <a:latin typeface="Times New Roman" panose="02020603050405020304" pitchFamily="18" charset="0"/>
                <a:cs typeface="Times New Roman" panose="02020603050405020304" pitchFamily="18" charset="0"/>
              </a:rPr>
            </a:br>
            <a:r>
              <a:rPr lang="en-US" b="1" dirty="0">
                <a:solidFill>
                  <a:schemeClr val="bg1"/>
                </a:solidFill>
                <a:latin typeface="Times New Roman" panose="02020603050405020304" pitchFamily="18" charset="0"/>
                <a:cs typeface="Times New Roman" panose="02020603050405020304" pitchFamily="18" charset="0"/>
              </a:rPr>
              <a:t> Full </a:t>
            </a:r>
            <a:br>
              <a:rPr lang="en-US" b="1" dirty="0">
                <a:solidFill>
                  <a:schemeClr val="bg1"/>
                </a:solidFill>
                <a:latin typeface="Times New Roman" panose="02020603050405020304" pitchFamily="18" charset="0"/>
                <a:cs typeface="Times New Roman" panose="02020603050405020304" pitchFamily="18" charset="0"/>
              </a:rPr>
            </a:br>
            <a:r>
              <a:rPr lang="en-US" b="1" dirty="0">
                <a:solidFill>
                  <a:schemeClr val="bg1"/>
                </a:solidFill>
                <a:latin typeface="Times New Roman" panose="02020603050405020304" pitchFamily="18" charset="0"/>
                <a:cs typeface="Times New Roman" panose="02020603050405020304" pitchFamily="18" charset="0"/>
              </a:rPr>
              <a:t>Transparency  </a:t>
            </a:r>
          </a:p>
        </p:txBody>
      </p:sp>
      <p:sp>
        <p:nvSpPr>
          <p:cNvPr id="6" name="Rectangle 5">
            <a:extLst>
              <a:ext uri="{FF2B5EF4-FFF2-40B4-BE49-F238E27FC236}">
                <a16:creationId xmlns:a16="http://schemas.microsoft.com/office/drawing/2014/main" id="{B335D236-8F50-8C4C-8D59-BEC353129962}"/>
              </a:ext>
            </a:extLst>
          </p:cNvPr>
          <p:cNvSpPr/>
          <p:nvPr/>
        </p:nvSpPr>
        <p:spPr>
          <a:xfrm>
            <a:off x="5351287" y="758052"/>
            <a:ext cx="6096000" cy="584775"/>
          </a:xfrm>
          <a:prstGeom prst="rect">
            <a:avLst/>
          </a:prstGeom>
        </p:spPr>
        <p:txBody>
          <a:bodyPr>
            <a:spAutoFit/>
          </a:bodyPr>
          <a:lstStyle/>
          <a:p>
            <a:r>
              <a:rPr lang="en-MY" sz="3200" dirty="0">
                <a:solidFill>
                  <a:schemeClr val="bg1"/>
                </a:solidFill>
                <a:latin typeface="Times New Roman" panose="02020603050405020304" pitchFamily="18" charset="0"/>
                <a:cs typeface="Times New Roman" panose="02020603050405020304" pitchFamily="18" charset="0"/>
              </a:rPr>
              <a:t>Q18 - What is your race/ethnicity?</a:t>
            </a:r>
          </a:p>
        </p:txBody>
      </p:sp>
      <p:pic>
        <p:nvPicPr>
          <p:cNvPr id="7" name="Content Placeholder 6" descr="Chart, waterfall chart&#10;&#10;Description automatically generated">
            <a:extLst>
              <a:ext uri="{FF2B5EF4-FFF2-40B4-BE49-F238E27FC236}">
                <a16:creationId xmlns:a16="http://schemas.microsoft.com/office/drawing/2014/main" id="{1627395C-AA4A-C74D-8B06-E7CD8668A8A5}"/>
              </a:ext>
            </a:extLst>
          </p:cNvPr>
          <p:cNvPicPr>
            <a:picLocks noGrp="1" noChangeAspect="1"/>
          </p:cNvPicPr>
          <p:nvPr>
            <p:ph idx="1"/>
          </p:nvPr>
        </p:nvPicPr>
        <p:blipFill>
          <a:blip r:embed="rId2"/>
          <a:stretch>
            <a:fillRect/>
          </a:stretch>
        </p:blipFill>
        <p:spPr>
          <a:xfrm>
            <a:off x="2123302" y="2040395"/>
            <a:ext cx="7945395" cy="4505830"/>
          </a:xfrm>
        </p:spPr>
      </p:pic>
    </p:spTree>
    <p:extLst>
      <p:ext uri="{BB962C8B-B14F-4D97-AF65-F5344CB8AC3E}">
        <p14:creationId xmlns:p14="http://schemas.microsoft.com/office/powerpoint/2010/main" val="36518010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B5246-BF58-5E47-919A-8541967ADDDC}"/>
              </a:ext>
            </a:extLst>
          </p:cNvPr>
          <p:cNvSpPr>
            <a:spLocks noGrp="1"/>
          </p:cNvSpPr>
          <p:nvPr>
            <p:ph type="title"/>
          </p:nvPr>
        </p:nvSpPr>
        <p:spPr/>
        <p:txBody>
          <a:bodyPr>
            <a:normAutofit fontScale="90000"/>
          </a:bodyPr>
          <a:lstStyle/>
          <a:p>
            <a:pPr algn="ctr"/>
            <a:r>
              <a:rPr lang="en-US" sz="3500" b="1" dirty="0">
                <a:solidFill>
                  <a:schemeClr val="bg1"/>
                </a:solidFill>
                <a:latin typeface="Times New Roman" panose="02020603050405020304" pitchFamily="18" charset="0"/>
                <a:cs typeface="Times New Roman" panose="02020603050405020304" pitchFamily="18" charset="0"/>
              </a:rPr>
              <a:t>Interpretation:</a:t>
            </a:r>
            <a:br>
              <a:rPr lang="en-US" sz="3500" b="1" dirty="0">
                <a:solidFill>
                  <a:schemeClr val="bg1"/>
                </a:solidFill>
                <a:latin typeface="Times New Roman" panose="02020603050405020304" pitchFamily="18" charset="0"/>
                <a:cs typeface="Times New Roman" panose="02020603050405020304" pitchFamily="18" charset="0"/>
              </a:rPr>
            </a:br>
            <a:r>
              <a:rPr lang="en-MY" sz="3600" b="1" dirty="0">
                <a:solidFill>
                  <a:schemeClr val="bg1"/>
                </a:solidFill>
                <a:latin typeface="Times New Roman" panose="02020603050405020304" pitchFamily="18" charset="0"/>
                <a:cs typeface="Times New Roman" panose="02020603050405020304" pitchFamily="18" charset="0"/>
              </a:rPr>
              <a:t>Q18 - What is your race/ethnicity?</a:t>
            </a:r>
            <a:br>
              <a:rPr lang="en-MY" sz="3600" dirty="0">
                <a:solidFill>
                  <a:schemeClr val="bg1"/>
                </a:solidFill>
                <a:latin typeface="Times New Roman" panose="02020603050405020304" pitchFamily="18" charset="0"/>
                <a:cs typeface="Times New Roman" panose="02020603050405020304" pitchFamily="18" charset="0"/>
              </a:rPr>
            </a:br>
            <a:endParaRPr lang="en-US" sz="3500" dirty="0"/>
          </a:p>
        </p:txBody>
      </p:sp>
      <p:sp>
        <p:nvSpPr>
          <p:cNvPr id="3" name="Content Placeholder 2">
            <a:extLst>
              <a:ext uri="{FF2B5EF4-FFF2-40B4-BE49-F238E27FC236}">
                <a16:creationId xmlns:a16="http://schemas.microsoft.com/office/drawing/2014/main" id="{F8C0E548-70B0-3342-BC65-46EE365E4F71}"/>
              </a:ext>
            </a:extLst>
          </p:cNvPr>
          <p:cNvSpPr>
            <a:spLocks noGrp="1"/>
          </p:cNvSpPr>
          <p:nvPr>
            <p:ph idx="1"/>
          </p:nvPr>
        </p:nvSpPr>
        <p:spPr/>
        <p:txBody>
          <a:bodyPr/>
          <a:lstStyle/>
          <a:p>
            <a:pPr marL="0" indent="0" algn="ctr">
              <a:buNone/>
            </a:pPr>
            <a:r>
              <a:rPr lang="en-US" sz="4200" dirty="0">
                <a:solidFill>
                  <a:schemeClr val="bg1"/>
                </a:solidFill>
                <a:latin typeface="Times New Roman" panose="02020603050405020304" pitchFamily="18" charset="0"/>
                <a:cs typeface="Times New Roman" panose="02020603050405020304" pitchFamily="18" charset="0"/>
              </a:rPr>
              <a:t>Majority of the participants are Hispanic/Latino in all 4 treatment groups  </a:t>
            </a:r>
            <a:endParaRPr lang="en-US" sz="4200" dirty="0">
              <a:latin typeface="Times New Roman" panose="02020603050405020304" pitchFamily="18" charset="0"/>
              <a:cs typeface="Times New Roman" panose="02020603050405020304" pitchFamily="18" charset="0"/>
            </a:endParaRPr>
          </a:p>
          <a:p>
            <a:endParaRPr lang="en-US" dirty="0"/>
          </a:p>
        </p:txBody>
      </p:sp>
    </p:spTree>
    <p:extLst>
      <p:ext uri="{BB962C8B-B14F-4D97-AF65-F5344CB8AC3E}">
        <p14:creationId xmlns:p14="http://schemas.microsoft.com/office/powerpoint/2010/main" val="19435793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76363F-57CB-7C46-8D30-6997A8CB848E}"/>
              </a:ext>
            </a:extLst>
          </p:cNvPr>
          <p:cNvSpPr>
            <a:spLocks noGrp="1"/>
          </p:cNvSpPr>
          <p:nvPr>
            <p:ph type="title"/>
          </p:nvPr>
        </p:nvSpPr>
        <p:spPr>
          <a:xfrm>
            <a:off x="744713" y="311775"/>
            <a:ext cx="4049708" cy="1477328"/>
          </a:xfrm>
        </p:spPr>
        <p:txBody>
          <a:bodyPr/>
          <a:lstStyle/>
          <a:p>
            <a:pPr algn="ctr"/>
            <a:r>
              <a:rPr lang="en-US" dirty="0">
                <a:solidFill>
                  <a:schemeClr val="bg1"/>
                </a:solidFill>
                <a:latin typeface="Times New Roman" panose="02020603050405020304" pitchFamily="18" charset="0"/>
                <a:cs typeface="Times New Roman" panose="02020603050405020304" pitchFamily="18" charset="0"/>
              </a:rPr>
              <a:t>Bogota 0</a:t>
            </a:r>
            <a:br>
              <a:rPr lang="en-US" dirty="0">
                <a:solidFill>
                  <a:schemeClr val="bg1"/>
                </a:solidFill>
                <a:latin typeface="Times New Roman" panose="02020603050405020304" pitchFamily="18" charset="0"/>
                <a:cs typeface="Times New Roman" panose="02020603050405020304" pitchFamily="18" charset="0"/>
              </a:rPr>
            </a:br>
            <a:r>
              <a:rPr lang="en-US" b="1" dirty="0">
                <a:solidFill>
                  <a:schemeClr val="bg1"/>
                </a:solidFill>
                <a:latin typeface="Times New Roman" panose="02020603050405020304" pitchFamily="18" charset="0"/>
                <a:cs typeface="Times New Roman" panose="02020603050405020304" pitchFamily="18" charset="0"/>
              </a:rPr>
              <a:t> No </a:t>
            </a:r>
            <a:br>
              <a:rPr lang="en-US" b="1" dirty="0">
                <a:solidFill>
                  <a:schemeClr val="bg1"/>
                </a:solidFill>
                <a:latin typeface="Times New Roman" panose="02020603050405020304" pitchFamily="18" charset="0"/>
                <a:cs typeface="Times New Roman" panose="02020603050405020304" pitchFamily="18" charset="0"/>
              </a:rPr>
            </a:br>
            <a:r>
              <a:rPr lang="en-US" b="1" dirty="0">
                <a:solidFill>
                  <a:schemeClr val="bg1"/>
                </a:solidFill>
                <a:latin typeface="Times New Roman" panose="02020603050405020304" pitchFamily="18" charset="0"/>
                <a:cs typeface="Times New Roman" panose="02020603050405020304" pitchFamily="18" charset="0"/>
              </a:rPr>
              <a:t>Transparency  </a:t>
            </a:r>
          </a:p>
        </p:txBody>
      </p:sp>
      <p:sp>
        <p:nvSpPr>
          <p:cNvPr id="6" name="Rectangle 5">
            <a:extLst>
              <a:ext uri="{FF2B5EF4-FFF2-40B4-BE49-F238E27FC236}">
                <a16:creationId xmlns:a16="http://schemas.microsoft.com/office/drawing/2014/main" id="{B335D236-8F50-8C4C-8D59-BEC353129962}"/>
              </a:ext>
            </a:extLst>
          </p:cNvPr>
          <p:cNvSpPr/>
          <p:nvPr/>
        </p:nvSpPr>
        <p:spPr>
          <a:xfrm>
            <a:off x="4361935" y="311775"/>
            <a:ext cx="7278130" cy="1569660"/>
          </a:xfrm>
          <a:prstGeom prst="rect">
            <a:avLst/>
          </a:prstGeom>
        </p:spPr>
        <p:txBody>
          <a:bodyPr wrap="square">
            <a:spAutoFit/>
          </a:bodyPr>
          <a:lstStyle/>
          <a:p>
            <a:r>
              <a:rPr lang="en-MY" sz="3200" dirty="0">
                <a:solidFill>
                  <a:schemeClr val="bg1"/>
                </a:solidFill>
                <a:latin typeface="Times New Roman" panose="02020603050405020304" pitchFamily="18" charset="0"/>
                <a:cs typeface="Times New Roman" panose="02020603050405020304" pitchFamily="18" charset="0"/>
              </a:rPr>
              <a:t>Q9 - Have you participated in any programming competition before (e.g. </a:t>
            </a:r>
            <a:r>
              <a:rPr lang="en-MY" sz="3200" dirty="0" err="1">
                <a:solidFill>
                  <a:schemeClr val="bg1"/>
                </a:solidFill>
                <a:latin typeface="Times New Roman" panose="02020603050405020304" pitchFamily="18" charset="0"/>
                <a:cs typeface="Times New Roman" panose="02020603050405020304" pitchFamily="18" charset="0"/>
              </a:rPr>
              <a:t>Topcoder.com</a:t>
            </a:r>
            <a:r>
              <a:rPr lang="en-MY" sz="3200" dirty="0">
                <a:solidFill>
                  <a:schemeClr val="bg1"/>
                </a:solidFill>
                <a:latin typeface="Times New Roman" panose="02020603050405020304" pitchFamily="18" charset="0"/>
                <a:cs typeface="Times New Roman" panose="02020603050405020304" pitchFamily="18" charset="0"/>
              </a:rPr>
              <a:t>, local hacking events etc.)?</a:t>
            </a:r>
          </a:p>
        </p:txBody>
      </p:sp>
      <p:pic>
        <p:nvPicPr>
          <p:cNvPr id="5" name="Content Placeholder 4" descr="Chart, bar chart&#10;&#10;Description automatically generated">
            <a:extLst>
              <a:ext uri="{FF2B5EF4-FFF2-40B4-BE49-F238E27FC236}">
                <a16:creationId xmlns:a16="http://schemas.microsoft.com/office/drawing/2014/main" id="{BE5B4D9C-C59B-F040-B906-6BF9CCB2800D}"/>
              </a:ext>
            </a:extLst>
          </p:cNvPr>
          <p:cNvPicPr>
            <a:picLocks noGrp="1" noChangeAspect="1"/>
          </p:cNvPicPr>
          <p:nvPr>
            <p:ph idx="1"/>
          </p:nvPr>
        </p:nvPicPr>
        <p:blipFill>
          <a:blip r:embed="rId2"/>
          <a:stretch>
            <a:fillRect/>
          </a:stretch>
        </p:blipFill>
        <p:spPr>
          <a:xfrm>
            <a:off x="2701200" y="2541588"/>
            <a:ext cx="6767374" cy="3227387"/>
          </a:xfrm>
        </p:spPr>
      </p:pic>
    </p:spTree>
    <p:extLst>
      <p:ext uri="{BB962C8B-B14F-4D97-AF65-F5344CB8AC3E}">
        <p14:creationId xmlns:p14="http://schemas.microsoft.com/office/powerpoint/2010/main" val="1972421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76363F-57CB-7C46-8D30-6997A8CB848E}"/>
              </a:ext>
            </a:extLst>
          </p:cNvPr>
          <p:cNvSpPr>
            <a:spLocks noGrp="1"/>
          </p:cNvSpPr>
          <p:nvPr>
            <p:ph type="title"/>
          </p:nvPr>
        </p:nvSpPr>
        <p:spPr>
          <a:xfrm>
            <a:off x="358346" y="509483"/>
            <a:ext cx="4287794" cy="1477328"/>
          </a:xfrm>
        </p:spPr>
        <p:txBody>
          <a:bodyPr/>
          <a:lstStyle/>
          <a:p>
            <a:pPr algn="ctr"/>
            <a:r>
              <a:rPr lang="en-US" dirty="0">
                <a:solidFill>
                  <a:schemeClr val="bg1"/>
                </a:solidFill>
                <a:latin typeface="Times New Roman" panose="02020603050405020304" pitchFamily="18" charset="0"/>
                <a:cs typeface="Times New Roman" panose="02020603050405020304" pitchFamily="18" charset="0"/>
              </a:rPr>
              <a:t>Bogota 1</a:t>
            </a:r>
            <a:br>
              <a:rPr lang="en-US" dirty="0">
                <a:solidFill>
                  <a:schemeClr val="bg1"/>
                </a:solidFill>
                <a:latin typeface="Times New Roman" panose="02020603050405020304" pitchFamily="18" charset="0"/>
                <a:cs typeface="Times New Roman" panose="02020603050405020304" pitchFamily="18" charset="0"/>
              </a:rPr>
            </a:br>
            <a:r>
              <a:rPr lang="en-US" b="1" dirty="0">
                <a:solidFill>
                  <a:schemeClr val="bg1"/>
                </a:solidFill>
                <a:latin typeface="Times New Roman" panose="02020603050405020304" pitchFamily="18" charset="0"/>
                <a:cs typeface="Times New Roman" panose="02020603050405020304" pitchFamily="18" charset="0"/>
              </a:rPr>
              <a:t> Performance</a:t>
            </a:r>
            <a:br>
              <a:rPr lang="en-US" b="1" dirty="0">
                <a:solidFill>
                  <a:schemeClr val="bg1"/>
                </a:solidFill>
                <a:latin typeface="Times New Roman" panose="02020603050405020304" pitchFamily="18" charset="0"/>
                <a:cs typeface="Times New Roman" panose="02020603050405020304" pitchFamily="18" charset="0"/>
              </a:rPr>
            </a:br>
            <a:r>
              <a:rPr lang="en-US" b="1" dirty="0">
                <a:solidFill>
                  <a:schemeClr val="bg1"/>
                </a:solidFill>
                <a:latin typeface="Times New Roman" panose="02020603050405020304" pitchFamily="18" charset="0"/>
                <a:cs typeface="Times New Roman" panose="02020603050405020304" pitchFamily="18" charset="0"/>
              </a:rPr>
              <a:t>Transparency  </a:t>
            </a:r>
          </a:p>
        </p:txBody>
      </p:sp>
      <p:sp>
        <p:nvSpPr>
          <p:cNvPr id="6" name="Rectangle 5">
            <a:extLst>
              <a:ext uri="{FF2B5EF4-FFF2-40B4-BE49-F238E27FC236}">
                <a16:creationId xmlns:a16="http://schemas.microsoft.com/office/drawing/2014/main" id="{B335D236-8F50-8C4C-8D59-BEC353129962}"/>
              </a:ext>
            </a:extLst>
          </p:cNvPr>
          <p:cNvSpPr/>
          <p:nvPr/>
        </p:nvSpPr>
        <p:spPr>
          <a:xfrm>
            <a:off x="4263081" y="420130"/>
            <a:ext cx="7184206" cy="2062103"/>
          </a:xfrm>
          <a:prstGeom prst="rect">
            <a:avLst/>
          </a:prstGeom>
        </p:spPr>
        <p:txBody>
          <a:bodyPr wrap="square">
            <a:spAutoFit/>
          </a:bodyPr>
          <a:lstStyle/>
          <a:p>
            <a:r>
              <a:rPr lang="en-MY" sz="3200" dirty="0">
                <a:solidFill>
                  <a:schemeClr val="bg1"/>
                </a:solidFill>
                <a:latin typeface="Times New Roman" panose="02020603050405020304" pitchFamily="18" charset="0"/>
                <a:cs typeface="Times New Roman" panose="02020603050405020304" pitchFamily="18" charset="0"/>
              </a:rPr>
              <a:t>Q9 - Have you participated in any programming competition before (e.g. </a:t>
            </a:r>
            <a:r>
              <a:rPr lang="en-MY" sz="3200" dirty="0" err="1">
                <a:solidFill>
                  <a:schemeClr val="bg1"/>
                </a:solidFill>
                <a:latin typeface="Times New Roman" panose="02020603050405020304" pitchFamily="18" charset="0"/>
                <a:cs typeface="Times New Roman" panose="02020603050405020304" pitchFamily="18" charset="0"/>
              </a:rPr>
              <a:t>Topcoder.com</a:t>
            </a:r>
            <a:r>
              <a:rPr lang="en-MY" sz="3200" dirty="0">
                <a:solidFill>
                  <a:schemeClr val="bg1"/>
                </a:solidFill>
                <a:latin typeface="Times New Roman" panose="02020603050405020304" pitchFamily="18" charset="0"/>
                <a:cs typeface="Times New Roman" panose="02020603050405020304" pitchFamily="18" charset="0"/>
              </a:rPr>
              <a:t>, local hacking events etc.)?</a:t>
            </a:r>
          </a:p>
          <a:p>
            <a:endParaRPr lang="en-MY" sz="3200" dirty="0">
              <a:solidFill>
                <a:schemeClr val="bg1"/>
              </a:solidFill>
              <a:latin typeface="Times New Roman" panose="02020603050405020304" pitchFamily="18" charset="0"/>
              <a:cs typeface="Times New Roman" panose="02020603050405020304" pitchFamily="18" charset="0"/>
            </a:endParaRPr>
          </a:p>
        </p:txBody>
      </p:sp>
      <p:pic>
        <p:nvPicPr>
          <p:cNvPr id="5" name="Content Placeholder 4" descr="Chart, bar chart&#10;&#10;Description automatically generated">
            <a:extLst>
              <a:ext uri="{FF2B5EF4-FFF2-40B4-BE49-F238E27FC236}">
                <a16:creationId xmlns:a16="http://schemas.microsoft.com/office/drawing/2014/main" id="{B10CB248-8627-3C4D-8BC2-E35DAD1542F6}"/>
              </a:ext>
            </a:extLst>
          </p:cNvPr>
          <p:cNvPicPr>
            <a:picLocks noGrp="1" noChangeAspect="1"/>
          </p:cNvPicPr>
          <p:nvPr>
            <p:ph idx="1"/>
          </p:nvPr>
        </p:nvPicPr>
        <p:blipFill>
          <a:blip r:embed="rId2"/>
          <a:stretch>
            <a:fillRect/>
          </a:stretch>
        </p:blipFill>
        <p:spPr>
          <a:xfrm>
            <a:off x="1359243" y="2131188"/>
            <a:ext cx="9032789" cy="4244857"/>
          </a:xfrm>
        </p:spPr>
      </p:pic>
    </p:spTree>
    <p:extLst>
      <p:ext uri="{BB962C8B-B14F-4D97-AF65-F5344CB8AC3E}">
        <p14:creationId xmlns:p14="http://schemas.microsoft.com/office/powerpoint/2010/main" val="7714147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76363F-57CB-7C46-8D30-6997A8CB848E}"/>
              </a:ext>
            </a:extLst>
          </p:cNvPr>
          <p:cNvSpPr>
            <a:spLocks noGrp="1"/>
          </p:cNvSpPr>
          <p:nvPr>
            <p:ph type="title"/>
          </p:nvPr>
        </p:nvSpPr>
        <p:spPr>
          <a:xfrm>
            <a:off x="509934" y="420130"/>
            <a:ext cx="4049708" cy="1477328"/>
          </a:xfrm>
        </p:spPr>
        <p:txBody>
          <a:bodyPr/>
          <a:lstStyle/>
          <a:p>
            <a:pPr algn="ctr"/>
            <a:r>
              <a:rPr lang="en-US" dirty="0">
                <a:solidFill>
                  <a:schemeClr val="bg1"/>
                </a:solidFill>
                <a:latin typeface="Times New Roman" panose="02020603050405020304" pitchFamily="18" charset="0"/>
                <a:cs typeface="Times New Roman" panose="02020603050405020304" pitchFamily="18" charset="0"/>
              </a:rPr>
              <a:t>Bogota 2</a:t>
            </a:r>
            <a:br>
              <a:rPr lang="en-US" dirty="0">
                <a:solidFill>
                  <a:schemeClr val="bg1"/>
                </a:solidFill>
                <a:latin typeface="Times New Roman" panose="02020603050405020304" pitchFamily="18" charset="0"/>
                <a:cs typeface="Times New Roman" panose="02020603050405020304" pitchFamily="18" charset="0"/>
              </a:rPr>
            </a:br>
            <a:r>
              <a:rPr lang="en-US" b="1" dirty="0">
                <a:solidFill>
                  <a:schemeClr val="bg1"/>
                </a:solidFill>
                <a:latin typeface="Times New Roman" panose="02020603050405020304" pitchFamily="18" charset="0"/>
                <a:cs typeface="Times New Roman" panose="02020603050405020304" pitchFamily="18" charset="0"/>
              </a:rPr>
              <a:t> Solution</a:t>
            </a:r>
            <a:br>
              <a:rPr lang="en-US" b="1" dirty="0">
                <a:solidFill>
                  <a:schemeClr val="bg1"/>
                </a:solidFill>
                <a:latin typeface="Times New Roman" panose="02020603050405020304" pitchFamily="18" charset="0"/>
                <a:cs typeface="Times New Roman" panose="02020603050405020304" pitchFamily="18" charset="0"/>
              </a:rPr>
            </a:br>
            <a:r>
              <a:rPr lang="en-US" b="1" dirty="0">
                <a:solidFill>
                  <a:schemeClr val="bg1"/>
                </a:solidFill>
                <a:latin typeface="Times New Roman" panose="02020603050405020304" pitchFamily="18" charset="0"/>
                <a:cs typeface="Times New Roman" panose="02020603050405020304" pitchFamily="18" charset="0"/>
              </a:rPr>
              <a:t>Transparency  </a:t>
            </a:r>
          </a:p>
        </p:txBody>
      </p:sp>
      <p:sp>
        <p:nvSpPr>
          <p:cNvPr id="6" name="Rectangle 5">
            <a:extLst>
              <a:ext uri="{FF2B5EF4-FFF2-40B4-BE49-F238E27FC236}">
                <a16:creationId xmlns:a16="http://schemas.microsoft.com/office/drawing/2014/main" id="{B335D236-8F50-8C4C-8D59-BEC353129962}"/>
              </a:ext>
            </a:extLst>
          </p:cNvPr>
          <p:cNvSpPr/>
          <p:nvPr/>
        </p:nvSpPr>
        <p:spPr>
          <a:xfrm>
            <a:off x="4114800" y="420130"/>
            <a:ext cx="7332487" cy="2062103"/>
          </a:xfrm>
          <a:prstGeom prst="rect">
            <a:avLst/>
          </a:prstGeom>
        </p:spPr>
        <p:txBody>
          <a:bodyPr wrap="square">
            <a:spAutoFit/>
          </a:bodyPr>
          <a:lstStyle/>
          <a:p>
            <a:r>
              <a:rPr lang="en-MY" sz="3200" dirty="0">
                <a:solidFill>
                  <a:schemeClr val="bg1"/>
                </a:solidFill>
                <a:latin typeface="Times New Roman" panose="02020603050405020304" pitchFamily="18" charset="0"/>
                <a:cs typeface="Times New Roman" panose="02020603050405020304" pitchFamily="18" charset="0"/>
              </a:rPr>
              <a:t>Q9 - Have you participated in any programming competition before (e.g. </a:t>
            </a:r>
            <a:r>
              <a:rPr lang="en-MY" sz="3200" dirty="0" err="1">
                <a:solidFill>
                  <a:schemeClr val="bg1"/>
                </a:solidFill>
                <a:latin typeface="Times New Roman" panose="02020603050405020304" pitchFamily="18" charset="0"/>
                <a:cs typeface="Times New Roman" panose="02020603050405020304" pitchFamily="18" charset="0"/>
              </a:rPr>
              <a:t>Topcoder.com</a:t>
            </a:r>
            <a:r>
              <a:rPr lang="en-MY" sz="3200" dirty="0">
                <a:solidFill>
                  <a:schemeClr val="bg1"/>
                </a:solidFill>
                <a:latin typeface="Times New Roman" panose="02020603050405020304" pitchFamily="18" charset="0"/>
                <a:cs typeface="Times New Roman" panose="02020603050405020304" pitchFamily="18" charset="0"/>
              </a:rPr>
              <a:t>, local hacking events etc.)?</a:t>
            </a:r>
          </a:p>
          <a:p>
            <a:endParaRPr lang="en-MY" sz="3200" dirty="0">
              <a:solidFill>
                <a:schemeClr val="bg1"/>
              </a:solidFill>
              <a:latin typeface="Times New Roman" panose="02020603050405020304" pitchFamily="18" charset="0"/>
              <a:cs typeface="Times New Roman" panose="02020603050405020304" pitchFamily="18" charset="0"/>
            </a:endParaRPr>
          </a:p>
        </p:txBody>
      </p:sp>
      <p:pic>
        <p:nvPicPr>
          <p:cNvPr id="5" name="Content Placeholder 4" descr="Chart, bar chart&#10;&#10;Description automatically generated">
            <a:extLst>
              <a:ext uri="{FF2B5EF4-FFF2-40B4-BE49-F238E27FC236}">
                <a16:creationId xmlns:a16="http://schemas.microsoft.com/office/drawing/2014/main" id="{566B15DB-CA47-A042-8F73-CEA38A59B501}"/>
              </a:ext>
            </a:extLst>
          </p:cNvPr>
          <p:cNvPicPr>
            <a:picLocks noGrp="1" noChangeAspect="1"/>
          </p:cNvPicPr>
          <p:nvPr>
            <p:ph idx="1"/>
          </p:nvPr>
        </p:nvPicPr>
        <p:blipFill>
          <a:blip r:embed="rId2"/>
          <a:stretch>
            <a:fillRect/>
          </a:stretch>
        </p:blipFill>
        <p:spPr>
          <a:xfrm>
            <a:off x="1786759" y="2125899"/>
            <a:ext cx="9217573" cy="4499737"/>
          </a:xfrm>
        </p:spPr>
      </p:pic>
    </p:spTree>
    <p:extLst>
      <p:ext uri="{BB962C8B-B14F-4D97-AF65-F5344CB8AC3E}">
        <p14:creationId xmlns:p14="http://schemas.microsoft.com/office/powerpoint/2010/main" val="16649455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76363F-57CB-7C46-8D30-6997A8CB848E}"/>
              </a:ext>
            </a:extLst>
          </p:cNvPr>
          <p:cNvSpPr>
            <a:spLocks noGrp="1"/>
          </p:cNvSpPr>
          <p:nvPr>
            <p:ph type="title"/>
          </p:nvPr>
        </p:nvSpPr>
        <p:spPr>
          <a:xfrm>
            <a:off x="744713" y="311775"/>
            <a:ext cx="4049708" cy="1477328"/>
          </a:xfrm>
        </p:spPr>
        <p:txBody>
          <a:bodyPr/>
          <a:lstStyle/>
          <a:p>
            <a:pPr algn="ctr"/>
            <a:r>
              <a:rPr lang="en-US" dirty="0">
                <a:solidFill>
                  <a:schemeClr val="bg1"/>
                </a:solidFill>
                <a:latin typeface="Times New Roman" panose="02020603050405020304" pitchFamily="18" charset="0"/>
                <a:cs typeface="Times New Roman" panose="02020603050405020304" pitchFamily="18" charset="0"/>
              </a:rPr>
              <a:t>Bogota 3</a:t>
            </a:r>
            <a:br>
              <a:rPr lang="en-US" dirty="0">
                <a:solidFill>
                  <a:schemeClr val="bg1"/>
                </a:solidFill>
                <a:latin typeface="Times New Roman" panose="02020603050405020304" pitchFamily="18" charset="0"/>
                <a:cs typeface="Times New Roman" panose="02020603050405020304" pitchFamily="18" charset="0"/>
              </a:rPr>
            </a:br>
            <a:r>
              <a:rPr lang="en-US" b="1" dirty="0">
                <a:solidFill>
                  <a:schemeClr val="bg1"/>
                </a:solidFill>
                <a:latin typeface="Times New Roman" panose="02020603050405020304" pitchFamily="18" charset="0"/>
                <a:cs typeface="Times New Roman" panose="02020603050405020304" pitchFamily="18" charset="0"/>
              </a:rPr>
              <a:t> Full </a:t>
            </a:r>
            <a:br>
              <a:rPr lang="en-US" b="1" dirty="0">
                <a:solidFill>
                  <a:schemeClr val="bg1"/>
                </a:solidFill>
                <a:latin typeface="Times New Roman" panose="02020603050405020304" pitchFamily="18" charset="0"/>
                <a:cs typeface="Times New Roman" panose="02020603050405020304" pitchFamily="18" charset="0"/>
              </a:rPr>
            </a:br>
            <a:r>
              <a:rPr lang="en-US" b="1" dirty="0">
                <a:solidFill>
                  <a:schemeClr val="bg1"/>
                </a:solidFill>
                <a:latin typeface="Times New Roman" panose="02020603050405020304" pitchFamily="18" charset="0"/>
                <a:cs typeface="Times New Roman" panose="02020603050405020304" pitchFamily="18" charset="0"/>
              </a:rPr>
              <a:t>Transparency  </a:t>
            </a:r>
          </a:p>
        </p:txBody>
      </p:sp>
      <p:sp>
        <p:nvSpPr>
          <p:cNvPr id="6" name="Rectangle 5">
            <a:extLst>
              <a:ext uri="{FF2B5EF4-FFF2-40B4-BE49-F238E27FC236}">
                <a16:creationId xmlns:a16="http://schemas.microsoft.com/office/drawing/2014/main" id="{B335D236-8F50-8C4C-8D59-BEC353129962}"/>
              </a:ext>
            </a:extLst>
          </p:cNvPr>
          <p:cNvSpPr/>
          <p:nvPr/>
        </p:nvSpPr>
        <p:spPr>
          <a:xfrm>
            <a:off x="4411362" y="311776"/>
            <a:ext cx="7035925" cy="2062103"/>
          </a:xfrm>
          <a:prstGeom prst="rect">
            <a:avLst/>
          </a:prstGeom>
        </p:spPr>
        <p:txBody>
          <a:bodyPr wrap="square">
            <a:spAutoFit/>
          </a:bodyPr>
          <a:lstStyle/>
          <a:p>
            <a:r>
              <a:rPr lang="en-MY" sz="3200" dirty="0">
                <a:solidFill>
                  <a:schemeClr val="bg1"/>
                </a:solidFill>
                <a:latin typeface="Times New Roman" panose="02020603050405020304" pitchFamily="18" charset="0"/>
                <a:cs typeface="Times New Roman" panose="02020603050405020304" pitchFamily="18" charset="0"/>
              </a:rPr>
              <a:t>Q9 - Have you participated in any programming competition before (e.g. </a:t>
            </a:r>
            <a:r>
              <a:rPr lang="en-MY" sz="3200" dirty="0" err="1">
                <a:solidFill>
                  <a:schemeClr val="bg1"/>
                </a:solidFill>
                <a:latin typeface="Times New Roman" panose="02020603050405020304" pitchFamily="18" charset="0"/>
                <a:cs typeface="Times New Roman" panose="02020603050405020304" pitchFamily="18" charset="0"/>
              </a:rPr>
              <a:t>Topcoder.com</a:t>
            </a:r>
            <a:r>
              <a:rPr lang="en-MY" sz="3200" dirty="0">
                <a:solidFill>
                  <a:schemeClr val="bg1"/>
                </a:solidFill>
                <a:latin typeface="Times New Roman" panose="02020603050405020304" pitchFamily="18" charset="0"/>
                <a:cs typeface="Times New Roman" panose="02020603050405020304" pitchFamily="18" charset="0"/>
              </a:rPr>
              <a:t>, local hacking events etc.)?</a:t>
            </a:r>
          </a:p>
          <a:p>
            <a:endParaRPr lang="en-MY" sz="3200" dirty="0">
              <a:solidFill>
                <a:schemeClr val="bg1"/>
              </a:solidFill>
              <a:latin typeface="Times New Roman" panose="02020603050405020304" pitchFamily="18" charset="0"/>
              <a:cs typeface="Times New Roman" panose="02020603050405020304" pitchFamily="18" charset="0"/>
            </a:endParaRPr>
          </a:p>
        </p:txBody>
      </p:sp>
      <p:pic>
        <p:nvPicPr>
          <p:cNvPr id="5" name="Content Placeholder 4" descr="Chart, bar chart&#10;&#10;Description automatically generated">
            <a:extLst>
              <a:ext uri="{FF2B5EF4-FFF2-40B4-BE49-F238E27FC236}">
                <a16:creationId xmlns:a16="http://schemas.microsoft.com/office/drawing/2014/main" id="{7B77BA19-76D7-1D4A-92E4-C51AAC9DB5A7}"/>
              </a:ext>
            </a:extLst>
          </p:cNvPr>
          <p:cNvPicPr>
            <a:picLocks noGrp="1" noChangeAspect="1"/>
          </p:cNvPicPr>
          <p:nvPr>
            <p:ph idx="1"/>
          </p:nvPr>
        </p:nvPicPr>
        <p:blipFill>
          <a:blip r:embed="rId2"/>
          <a:stretch>
            <a:fillRect/>
          </a:stretch>
        </p:blipFill>
        <p:spPr>
          <a:xfrm>
            <a:off x="1492468" y="1926310"/>
            <a:ext cx="9616965" cy="4619914"/>
          </a:xfrm>
        </p:spPr>
      </p:pic>
    </p:spTree>
    <p:extLst>
      <p:ext uri="{BB962C8B-B14F-4D97-AF65-F5344CB8AC3E}">
        <p14:creationId xmlns:p14="http://schemas.microsoft.com/office/powerpoint/2010/main" val="35837139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B5246-BF58-5E47-919A-8541967ADDDC}"/>
              </a:ext>
            </a:extLst>
          </p:cNvPr>
          <p:cNvSpPr>
            <a:spLocks noGrp="1"/>
          </p:cNvSpPr>
          <p:nvPr>
            <p:ph type="title"/>
          </p:nvPr>
        </p:nvSpPr>
        <p:spPr/>
        <p:txBody>
          <a:bodyPr>
            <a:normAutofit fontScale="90000"/>
          </a:bodyPr>
          <a:lstStyle/>
          <a:p>
            <a:pPr algn="ctr"/>
            <a:r>
              <a:rPr lang="en-US" sz="3500" b="1" dirty="0">
                <a:solidFill>
                  <a:schemeClr val="bg1"/>
                </a:solidFill>
                <a:latin typeface="Times New Roman" panose="02020603050405020304" pitchFamily="18" charset="0"/>
                <a:cs typeface="Times New Roman" panose="02020603050405020304" pitchFamily="18" charset="0"/>
              </a:rPr>
              <a:t>Interpretation:</a:t>
            </a:r>
            <a:br>
              <a:rPr lang="en-US" sz="3500" b="1" dirty="0">
                <a:solidFill>
                  <a:schemeClr val="bg1"/>
                </a:solidFill>
                <a:latin typeface="Times New Roman" panose="02020603050405020304" pitchFamily="18" charset="0"/>
                <a:cs typeface="Times New Roman" panose="02020603050405020304" pitchFamily="18" charset="0"/>
              </a:rPr>
            </a:br>
            <a:r>
              <a:rPr lang="en-MY" sz="3600" dirty="0">
                <a:solidFill>
                  <a:schemeClr val="bg1"/>
                </a:solidFill>
                <a:latin typeface="Times New Roman" panose="02020603050405020304" pitchFamily="18" charset="0"/>
                <a:cs typeface="Times New Roman" panose="02020603050405020304" pitchFamily="18" charset="0"/>
              </a:rPr>
              <a:t>Q9 - Have you participated in any programming competition before (e.g. </a:t>
            </a:r>
            <a:r>
              <a:rPr lang="en-MY" sz="3600" dirty="0" err="1">
                <a:solidFill>
                  <a:schemeClr val="bg1"/>
                </a:solidFill>
                <a:latin typeface="Times New Roman" panose="02020603050405020304" pitchFamily="18" charset="0"/>
                <a:cs typeface="Times New Roman" panose="02020603050405020304" pitchFamily="18" charset="0"/>
              </a:rPr>
              <a:t>Topcoder.com</a:t>
            </a:r>
            <a:r>
              <a:rPr lang="en-MY" sz="3600" dirty="0">
                <a:solidFill>
                  <a:schemeClr val="bg1"/>
                </a:solidFill>
                <a:latin typeface="Times New Roman" panose="02020603050405020304" pitchFamily="18" charset="0"/>
                <a:cs typeface="Times New Roman" panose="02020603050405020304" pitchFamily="18" charset="0"/>
              </a:rPr>
              <a:t>, local hacking events etc.)?</a:t>
            </a:r>
            <a:br>
              <a:rPr lang="en-MY" sz="3600" dirty="0">
                <a:solidFill>
                  <a:schemeClr val="bg1"/>
                </a:solidFill>
                <a:latin typeface="Times New Roman" panose="02020603050405020304" pitchFamily="18" charset="0"/>
                <a:cs typeface="Times New Roman" panose="02020603050405020304" pitchFamily="18" charset="0"/>
              </a:rPr>
            </a:br>
            <a:br>
              <a:rPr lang="en-MY" sz="3600" dirty="0">
                <a:solidFill>
                  <a:schemeClr val="bg1"/>
                </a:solidFill>
                <a:latin typeface="Times New Roman" panose="02020603050405020304" pitchFamily="18" charset="0"/>
                <a:cs typeface="Times New Roman" panose="02020603050405020304" pitchFamily="18" charset="0"/>
              </a:rPr>
            </a:br>
            <a:endParaRPr lang="en-US" sz="3500" dirty="0"/>
          </a:p>
        </p:txBody>
      </p:sp>
      <p:sp>
        <p:nvSpPr>
          <p:cNvPr id="3" name="Content Placeholder 2">
            <a:extLst>
              <a:ext uri="{FF2B5EF4-FFF2-40B4-BE49-F238E27FC236}">
                <a16:creationId xmlns:a16="http://schemas.microsoft.com/office/drawing/2014/main" id="{F8C0E548-70B0-3342-BC65-46EE365E4F71}"/>
              </a:ext>
            </a:extLst>
          </p:cNvPr>
          <p:cNvSpPr>
            <a:spLocks noGrp="1"/>
          </p:cNvSpPr>
          <p:nvPr>
            <p:ph idx="1"/>
          </p:nvPr>
        </p:nvSpPr>
        <p:spPr/>
        <p:txBody>
          <a:bodyPr>
            <a:normAutofit/>
          </a:bodyPr>
          <a:lstStyle/>
          <a:p>
            <a:pPr marL="0" indent="0" algn="ctr">
              <a:buNone/>
            </a:pPr>
            <a:r>
              <a:rPr lang="en-US" sz="3000" dirty="0">
                <a:solidFill>
                  <a:schemeClr val="bg1"/>
                </a:solidFill>
                <a:latin typeface="Times New Roman" panose="02020603050405020304" pitchFamily="18" charset="0"/>
                <a:cs typeface="Times New Roman" panose="02020603050405020304" pitchFamily="18" charset="0"/>
              </a:rPr>
              <a:t>Majority of the participants have not participated in any programming competition before in all 4 groups. </a:t>
            </a:r>
            <a:endParaRPr lang="en-US" sz="3000" dirty="0"/>
          </a:p>
        </p:txBody>
      </p:sp>
    </p:spTree>
    <p:extLst>
      <p:ext uri="{BB962C8B-B14F-4D97-AF65-F5344CB8AC3E}">
        <p14:creationId xmlns:p14="http://schemas.microsoft.com/office/powerpoint/2010/main" val="8253792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76363F-57CB-7C46-8D30-6997A8CB848E}"/>
              </a:ext>
            </a:extLst>
          </p:cNvPr>
          <p:cNvSpPr>
            <a:spLocks noGrp="1"/>
          </p:cNvSpPr>
          <p:nvPr>
            <p:ph type="title"/>
          </p:nvPr>
        </p:nvSpPr>
        <p:spPr>
          <a:xfrm>
            <a:off x="744713" y="311775"/>
            <a:ext cx="4049708" cy="1477328"/>
          </a:xfrm>
        </p:spPr>
        <p:txBody>
          <a:bodyPr/>
          <a:lstStyle/>
          <a:p>
            <a:pPr algn="ctr"/>
            <a:r>
              <a:rPr lang="en-US" dirty="0">
                <a:solidFill>
                  <a:schemeClr val="bg1"/>
                </a:solidFill>
                <a:latin typeface="Times New Roman" panose="02020603050405020304" pitchFamily="18" charset="0"/>
                <a:cs typeface="Times New Roman" panose="02020603050405020304" pitchFamily="18" charset="0"/>
              </a:rPr>
              <a:t>Bogota 0</a:t>
            </a:r>
            <a:br>
              <a:rPr lang="en-US" dirty="0">
                <a:solidFill>
                  <a:schemeClr val="bg1"/>
                </a:solidFill>
                <a:latin typeface="Times New Roman" panose="02020603050405020304" pitchFamily="18" charset="0"/>
                <a:cs typeface="Times New Roman" panose="02020603050405020304" pitchFamily="18" charset="0"/>
              </a:rPr>
            </a:br>
            <a:r>
              <a:rPr lang="en-US" b="1" dirty="0">
                <a:solidFill>
                  <a:schemeClr val="bg1"/>
                </a:solidFill>
                <a:latin typeface="Times New Roman" panose="02020603050405020304" pitchFamily="18" charset="0"/>
                <a:cs typeface="Times New Roman" panose="02020603050405020304" pitchFamily="18" charset="0"/>
              </a:rPr>
              <a:t> No</a:t>
            </a:r>
            <a:br>
              <a:rPr lang="en-US" b="1" dirty="0">
                <a:solidFill>
                  <a:schemeClr val="bg1"/>
                </a:solidFill>
                <a:latin typeface="Times New Roman" panose="02020603050405020304" pitchFamily="18" charset="0"/>
                <a:cs typeface="Times New Roman" panose="02020603050405020304" pitchFamily="18" charset="0"/>
              </a:rPr>
            </a:br>
            <a:r>
              <a:rPr lang="en-US" b="1" dirty="0">
                <a:solidFill>
                  <a:schemeClr val="bg1"/>
                </a:solidFill>
                <a:latin typeface="Times New Roman" panose="02020603050405020304" pitchFamily="18" charset="0"/>
                <a:cs typeface="Times New Roman" panose="02020603050405020304" pitchFamily="18" charset="0"/>
              </a:rPr>
              <a:t>Transparency  </a:t>
            </a:r>
          </a:p>
        </p:txBody>
      </p:sp>
      <p:sp>
        <p:nvSpPr>
          <p:cNvPr id="6" name="Rectangle 5">
            <a:extLst>
              <a:ext uri="{FF2B5EF4-FFF2-40B4-BE49-F238E27FC236}">
                <a16:creationId xmlns:a16="http://schemas.microsoft.com/office/drawing/2014/main" id="{B335D236-8F50-8C4C-8D59-BEC353129962}"/>
              </a:ext>
            </a:extLst>
          </p:cNvPr>
          <p:cNvSpPr/>
          <p:nvPr/>
        </p:nvSpPr>
        <p:spPr>
          <a:xfrm>
            <a:off x="4411362" y="311776"/>
            <a:ext cx="7035925" cy="1169551"/>
          </a:xfrm>
          <a:prstGeom prst="rect">
            <a:avLst/>
          </a:prstGeom>
        </p:spPr>
        <p:txBody>
          <a:bodyPr wrap="square">
            <a:spAutoFit/>
          </a:bodyPr>
          <a:lstStyle/>
          <a:p>
            <a:r>
              <a:rPr lang="en-MY" sz="3200" dirty="0">
                <a:solidFill>
                  <a:schemeClr val="bg1"/>
                </a:solidFill>
                <a:latin typeface="Times New Roman" panose="02020603050405020304" pitchFamily="18" charset="0"/>
                <a:cs typeface="Times New Roman" panose="02020603050405020304" pitchFamily="18" charset="0"/>
              </a:rPr>
              <a:t>Q24 - </a:t>
            </a:r>
            <a:r>
              <a:rPr lang="en-MY" sz="3500" dirty="0">
                <a:solidFill>
                  <a:schemeClr val="tx2">
                    <a:lumMod val="10000"/>
                  </a:schemeClr>
                </a:solidFill>
                <a:latin typeface="Times New Roman" panose="02020603050405020304" pitchFamily="18" charset="0"/>
                <a:cs typeface="Times New Roman" panose="02020603050405020304" pitchFamily="18" charset="0"/>
              </a:rPr>
              <a:t>In which of the following classes are you enrolled?</a:t>
            </a:r>
          </a:p>
        </p:txBody>
      </p:sp>
      <p:pic>
        <p:nvPicPr>
          <p:cNvPr id="8" name="Content Placeholder 7" descr="Chart, bar chart&#10;&#10;Description automatically generated">
            <a:extLst>
              <a:ext uri="{FF2B5EF4-FFF2-40B4-BE49-F238E27FC236}">
                <a16:creationId xmlns:a16="http://schemas.microsoft.com/office/drawing/2014/main" id="{C4F29456-6A48-0F43-9979-7F1B59C6E807}"/>
              </a:ext>
            </a:extLst>
          </p:cNvPr>
          <p:cNvPicPr>
            <a:picLocks noGrp="1" noChangeAspect="1"/>
          </p:cNvPicPr>
          <p:nvPr>
            <p:ph idx="1"/>
          </p:nvPr>
        </p:nvPicPr>
        <p:blipFill>
          <a:blip r:embed="rId2"/>
          <a:stretch>
            <a:fillRect/>
          </a:stretch>
        </p:blipFill>
        <p:spPr>
          <a:xfrm>
            <a:off x="1708571" y="1997970"/>
            <a:ext cx="9282157" cy="4556696"/>
          </a:xfrm>
        </p:spPr>
      </p:pic>
    </p:spTree>
    <p:extLst>
      <p:ext uri="{BB962C8B-B14F-4D97-AF65-F5344CB8AC3E}">
        <p14:creationId xmlns:p14="http://schemas.microsoft.com/office/powerpoint/2010/main" val="369795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76363F-57CB-7C46-8D30-6997A8CB848E}"/>
              </a:ext>
            </a:extLst>
          </p:cNvPr>
          <p:cNvSpPr>
            <a:spLocks noGrp="1"/>
          </p:cNvSpPr>
          <p:nvPr>
            <p:ph type="title"/>
          </p:nvPr>
        </p:nvSpPr>
        <p:spPr>
          <a:xfrm>
            <a:off x="744713" y="311775"/>
            <a:ext cx="4049708" cy="1477328"/>
          </a:xfrm>
        </p:spPr>
        <p:txBody>
          <a:bodyPr/>
          <a:lstStyle/>
          <a:p>
            <a:pPr algn="ctr"/>
            <a:r>
              <a:rPr lang="en-US" dirty="0">
                <a:solidFill>
                  <a:schemeClr val="bg1"/>
                </a:solidFill>
                <a:latin typeface="Times New Roman" panose="02020603050405020304" pitchFamily="18" charset="0"/>
                <a:cs typeface="Times New Roman" panose="02020603050405020304" pitchFamily="18" charset="0"/>
              </a:rPr>
              <a:t>Bogota 1</a:t>
            </a:r>
            <a:br>
              <a:rPr lang="en-US" dirty="0">
                <a:solidFill>
                  <a:schemeClr val="bg1"/>
                </a:solidFill>
                <a:latin typeface="Times New Roman" panose="02020603050405020304" pitchFamily="18" charset="0"/>
                <a:cs typeface="Times New Roman" panose="02020603050405020304" pitchFamily="18" charset="0"/>
              </a:rPr>
            </a:br>
            <a:r>
              <a:rPr lang="en-US" b="1" dirty="0">
                <a:solidFill>
                  <a:schemeClr val="bg1"/>
                </a:solidFill>
                <a:latin typeface="Times New Roman" panose="02020603050405020304" pitchFamily="18" charset="0"/>
                <a:cs typeface="Times New Roman" panose="02020603050405020304" pitchFamily="18" charset="0"/>
              </a:rPr>
              <a:t> Performance</a:t>
            </a:r>
            <a:br>
              <a:rPr lang="en-US" b="1" dirty="0">
                <a:solidFill>
                  <a:schemeClr val="bg1"/>
                </a:solidFill>
                <a:latin typeface="Times New Roman" panose="02020603050405020304" pitchFamily="18" charset="0"/>
                <a:cs typeface="Times New Roman" panose="02020603050405020304" pitchFamily="18" charset="0"/>
              </a:rPr>
            </a:br>
            <a:r>
              <a:rPr lang="en-US" b="1" dirty="0">
                <a:solidFill>
                  <a:schemeClr val="bg1"/>
                </a:solidFill>
                <a:latin typeface="Times New Roman" panose="02020603050405020304" pitchFamily="18" charset="0"/>
                <a:cs typeface="Times New Roman" panose="02020603050405020304" pitchFamily="18" charset="0"/>
              </a:rPr>
              <a:t>Transparency  </a:t>
            </a:r>
          </a:p>
        </p:txBody>
      </p:sp>
      <p:sp>
        <p:nvSpPr>
          <p:cNvPr id="6" name="Rectangle 5">
            <a:extLst>
              <a:ext uri="{FF2B5EF4-FFF2-40B4-BE49-F238E27FC236}">
                <a16:creationId xmlns:a16="http://schemas.microsoft.com/office/drawing/2014/main" id="{B335D236-8F50-8C4C-8D59-BEC353129962}"/>
              </a:ext>
            </a:extLst>
          </p:cNvPr>
          <p:cNvSpPr/>
          <p:nvPr/>
        </p:nvSpPr>
        <p:spPr>
          <a:xfrm>
            <a:off x="4411362" y="311776"/>
            <a:ext cx="7035925" cy="1569660"/>
          </a:xfrm>
          <a:prstGeom prst="rect">
            <a:avLst/>
          </a:prstGeom>
        </p:spPr>
        <p:txBody>
          <a:bodyPr wrap="square">
            <a:spAutoFit/>
          </a:bodyPr>
          <a:lstStyle/>
          <a:p>
            <a:r>
              <a:rPr lang="en-MY" sz="2800" dirty="0">
                <a:solidFill>
                  <a:schemeClr val="bg1"/>
                </a:solidFill>
                <a:latin typeface="Times New Roman" panose="02020603050405020304" pitchFamily="18" charset="0"/>
                <a:cs typeface="Times New Roman" panose="02020603050405020304" pitchFamily="18" charset="0"/>
              </a:rPr>
              <a:t>Q24 - </a:t>
            </a:r>
            <a:r>
              <a:rPr lang="en-MY" sz="3200" dirty="0">
                <a:solidFill>
                  <a:schemeClr val="tx2">
                    <a:lumMod val="10000"/>
                  </a:schemeClr>
                </a:solidFill>
                <a:latin typeface="Times New Roman" panose="02020603050405020304" pitchFamily="18" charset="0"/>
                <a:cs typeface="Times New Roman" panose="02020603050405020304" pitchFamily="18" charset="0"/>
              </a:rPr>
              <a:t>In which of the following classes are you enrolled?</a:t>
            </a:r>
          </a:p>
          <a:p>
            <a:endParaRPr lang="en-MY" sz="3200" dirty="0">
              <a:solidFill>
                <a:schemeClr val="bg1"/>
              </a:solidFill>
              <a:latin typeface="Times New Roman" panose="02020603050405020304" pitchFamily="18" charset="0"/>
              <a:cs typeface="Times New Roman" panose="02020603050405020304" pitchFamily="18" charset="0"/>
            </a:endParaRPr>
          </a:p>
        </p:txBody>
      </p:sp>
      <p:pic>
        <p:nvPicPr>
          <p:cNvPr id="8" name="Content Placeholder 7" descr="Chart, bar chart&#10;&#10;Description automatically generated">
            <a:extLst>
              <a:ext uri="{FF2B5EF4-FFF2-40B4-BE49-F238E27FC236}">
                <a16:creationId xmlns:a16="http://schemas.microsoft.com/office/drawing/2014/main" id="{8D379436-0CBF-924B-846F-BA2FCA3F3EB7}"/>
              </a:ext>
            </a:extLst>
          </p:cNvPr>
          <p:cNvPicPr>
            <a:picLocks noGrp="1" noChangeAspect="1"/>
          </p:cNvPicPr>
          <p:nvPr>
            <p:ph idx="1"/>
          </p:nvPr>
        </p:nvPicPr>
        <p:blipFill>
          <a:blip r:embed="rId2"/>
          <a:stretch>
            <a:fillRect/>
          </a:stretch>
        </p:blipFill>
        <p:spPr>
          <a:xfrm>
            <a:off x="2187388" y="2283782"/>
            <a:ext cx="8393941" cy="4023076"/>
          </a:xfrm>
        </p:spPr>
      </p:pic>
    </p:spTree>
    <p:extLst>
      <p:ext uri="{BB962C8B-B14F-4D97-AF65-F5344CB8AC3E}">
        <p14:creationId xmlns:p14="http://schemas.microsoft.com/office/powerpoint/2010/main" val="39187052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76363F-57CB-7C46-8D30-6997A8CB848E}"/>
              </a:ext>
            </a:extLst>
          </p:cNvPr>
          <p:cNvSpPr>
            <a:spLocks noGrp="1"/>
          </p:cNvSpPr>
          <p:nvPr>
            <p:ph type="title"/>
          </p:nvPr>
        </p:nvSpPr>
        <p:spPr>
          <a:xfrm>
            <a:off x="744713" y="479806"/>
            <a:ext cx="4049708" cy="1477328"/>
          </a:xfrm>
        </p:spPr>
        <p:txBody>
          <a:bodyPr/>
          <a:lstStyle/>
          <a:p>
            <a:pPr algn="ctr"/>
            <a:r>
              <a:rPr lang="en-US" b="1" dirty="0">
                <a:solidFill>
                  <a:schemeClr val="bg1"/>
                </a:solidFill>
                <a:latin typeface="Times New Roman" panose="02020603050405020304" pitchFamily="18" charset="0"/>
                <a:cs typeface="Times New Roman" panose="02020603050405020304" pitchFamily="18" charset="0"/>
              </a:rPr>
              <a:t>The Mathematics Behind PCA</a:t>
            </a:r>
          </a:p>
        </p:txBody>
      </p:sp>
      <p:sp>
        <p:nvSpPr>
          <p:cNvPr id="6" name="Rectangle 5">
            <a:extLst>
              <a:ext uri="{FF2B5EF4-FFF2-40B4-BE49-F238E27FC236}">
                <a16:creationId xmlns:a16="http://schemas.microsoft.com/office/drawing/2014/main" id="{B335D236-8F50-8C4C-8D59-BEC353129962}"/>
              </a:ext>
            </a:extLst>
          </p:cNvPr>
          <p:cNvSpPr/>
          <p:nvPr/>
        </p:nvSpPr>
        <p:spPr>
          <a:xfrm>
            <a:off x="5351287" y="758052"/>
            <a:ext cx="6096000" cy="369332"/>
          </a:xfrm>
          <a:prstGeom prst="rect">
            <a:avLst/>
          </a:prstGeom>
        </p:spPr>
        <p:txBody>
          <a:bodyPr>
            <a:spAutoFit/>
          </a:bodyPr>
          <a:lstStyle/>
          <a:p>
            <a:r>
              <a:rPr lang="en-MY" dirty="0">
                <a:solidFill>
                  <a:schemeClr val="bg1"/>
                </a:solidFill>
              </a:rPr>
              <a:t>Let our data matrix </a:t>
            </a:r>
            <a:r>
              <a:rPr lang="en-MY" b="1" dirty="0">
                <a:solidFill>
                  <a:schemeClr val="bg1"/>
                </a:solidFill>
              </a:rPr>
              <a:t>X</a:t>
            </a:r>
            <a:r>
              <a:rPr lang="en-MY" dirty="0">
                <a:solidFill>
                  <a:schemeClr val="bg1"/>
                </a:solidFill>
              </a:rPr>
              <a:t> be the score of three students</a:t>
            </a:r>
            <a:r>
              <a:rPr lang="en-MY" dirty="0"/>
              <a:t>:</a:t>
            </a:r>
            <a:endParaRPr lang="en-US" sz="3200" dirty="0">
              <a:solidFill>
                <a:schemeClr val="bg1"/>
              </a:solidFill>
              <a:latin typeface="Times New Roman" panose="02020603050405020304" pitchFamily="18" charset="0"/>
              <a:cs typeface="Times New Roman" panose="02020603050405020304" pitchFamily="18" charset="0"/>
            </a:endParaRPr>
          </a:p>
        </p:txBody>
      </p:sp>
      <p:pic>
        <p:nvPicPr>
          <p:cNvPr id="8" name="Content Placeholder 7" descr="Calendar&#10;&#10;Description automatically generated">
            <a:extLst>
              <a:ext uri="{FF2B5EF4-FFF2-40B4-BE49-F238E27FC236}">
                <a16:creationId xmlns:a16="http://schemas.microsoft.com/office/drawing/2014/main" id="{D64DD651-7A39-8A4C-90E9-4CB0CD2DD0F8}"/>
              </a:ext>
            </a:extLst>
          </p:cNvPr>
          <p:cNvPicPr>
            <a:picLocks noGrp="1" noChangeAspect="1"/>
          </p:cNvPicPr>
          <p:nvPr>
            <p:ph idx="1"/>
          </p:nvPr>
        </p:nvPicPr>
        <p:blipFill>
          <a:blip r:embed="rId2"/>
          <a:stretch>
            <a:fillRect/>
          </a:stretch>
        </p:blipFill>
        <p:spPr>
          <a:xfrm>
            <a:off x="3705274" y="2541588"/>
            <a:ext cx="4759226" cy="3227387"/>
          </a:xfrm>
        </p:spPr>
      </p:pic>
    </p:spTree>
    <p:extLst>
      <p:ext uri="{BB962C8B-B14F-4D97-AF65-F5344CB8AC3E}">
        <p14:creationId xmlns:p14="http://schemas.microsoft.com/office/powerpoint/2010/main" val="390100618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76363F-57CB-7C46-8D30-6997A8CB848E}"/>
              </a:ext>
            </a:extLst>
          </p:cNvPr>
          <p:cNvSpPr>
            <a:spLocks noGrp="1"/>
          </p:cNvSpPr>
          <p:nvPr>
            <p:ph type="title"/>
          </p:nvPr>
        </p:nvSpPr>
        <p:spPr>
          <a:xfrm>
            <a:off x="744713" y="311775"/>
            <a:ext cx="4049708" cy="1477328"/>
          </a:xfrm>
        </p:spPr>
        <p:txBody>
          <a:bodyPr/>
          <a:lstStyle/>
          <a:p>
            <a:pPr algn="ctr"/>
            <a:r>
              <a:rPr lang="en-US" dirty="0">
                <a:solidFill>
                  <a:schemeClr val="bg1"/>
                </a:solidFill>
                <a:latin typeface="Times New Roman" panose="02020603050405020304" pitchFamily="18" charset="0"/>
                <a:cs typeface="Times New Roman" panose="02020603050405020304" pitchFamily="18" charset="0"/>
              </a:rPr>
              <a:t>Bogota 2</a:t>
            </a:r>
            <a:br>
              <a:rPr lang="en-US" dirty="0">
                <a:solidFill>
                  <a:schemeClr val="bg1"/>
                </a:solidFill>
                <a:latin typeface="Times New Roman" panose="02020603050405020304" pitchFamily="18" charset="0"/>
                <a:cs typeface="Times New Roman" panose="02020603050405020304" pitchFamily="18" charset="0"/>
              </a:rPr>
            </a:br>
            <a:r>
              <a:rPr lang="en-US" b="1" dirty="0">
                <a:solidFill>
                  <a:schemeClr val="bg1"/>
                </a:solidFill>
                <a:latin typeface="Times New Roman" panose="02020603050405020304" pitchFamily="18" charset="0"/>
                <a:cs typeface="Times New Roman" panose="02020603050405020304" pitchFamily="18" charset="0"/>
              </a:rPr>
              <a:t> Solution</a:t>
            </a:r>
            <a:br>
              <a:rPr lang="en-US" b="1" dirty="0">
                <a:solidFill>
                  <a:schemeClr val="bg1"/>
                </a:solidFill>
                <a:latin typeface="Times New Roman" panose="02020603050405020304" pitchFamily="18" charset="0"/>
                <a:cs typeface="Times New Roman" panose="02020603050405020304" pitchFamily="18" charset="0"/>
              </a:rPr>
            </a:br>
            <a:r>
              <a:rPr lang="en-US" b="1" dirty="0">
                <a:solidFill>
                  <a:schemeClr val="bg1"/>
                </a:solidFill>
                <a:latin typeface="Times New Roman" panose="02020603050405020304" pitchFamily="18" charset="0"/>
                <a:cs typeface="Times New Roman" panose="02020603050405020304" pitchFamily="18" charset="0"/>
              </a:rPr>
              <a:t>Transparency  </a:t>
            </a:r>
          </a:p>
        </p:txBody>
      </p:sp>
      <p:sp>
        <p:nvSpPr>
          <p:cNvPr id="6" name="Rectangle 5">
            <a:extLst>
              <a:ext uri="{FF2B5EF4-FFF2-40B4-BE49-F238E27FC236}">
                <a16:creationId xmlns:a16="http://schemas.microsoft.com/office/drawing/2014/main" id="{B335D236-8F50-8C4C-8D59-BEC353129962}"/>
              </a:ext>
            </a:extLst>
          </p:cNvPr>
          <p:cNvSpPr/>
          <p:nvPr/>
        </p:nvSpPr>
        <p:spPr>
          <a:xfrm>
            <a:off x="4411362" y="311776"/>
            <a:ext cx="7035925" cy="1569660"/>
          </a:xfrm>
          <a:prstGeom prst="rect">
            <a:avLst/>
          </a:prstGeom>
        </p:spPr>
        <p:txBody>
          <a:bodyPr wrap="square">
            <a:spAutoFit/>
          </a:bodyPr>
          <a:lstStyle/>
          <a:p>
            <a:r>
              <a:rPr lang="en-MY" sz="2800" dirty="0">
                <a:solidFill>
                  <a:schemeClr val="bg1"/>
                </a:solidFill>
                <a:latin typeface="Times New Roman" panose="02020603050405020304" pitchFamily="18" charset="0"/>
                <a:cs typeface="Times New Roman" panose="02020603050405020304" pitchFamily="18" charset="0"/>
              </a:rPr>
              <a:t>Q24 - </a:t>
            </a:r>
            <a:r>
              <a:rPr lang="en-MY" sz="3200" dirty="0">
                <a:solidFill>
                  <a:schemeClr val="tx2">
                    <a:lumMod val="10000"/>
                  </a:schemeClr>
                </a:solidFill>
                <a:latin typeface="Times New Roman" panose="02020603050405020304" pitchFamily="18" charset="0"/>
                <a:cs typeface="Times New Roman" panose="02020603050405020304" pitchFamily="18" charset="0"/>
              </a:rPr>
              <a:t>In which of the following classes are you enrolled?</a:t>
            </a:r>
          </a:p>
          <a:p>
            <a:endParaRPr lang="en-MY" sz="3200" dirty="0">
              <a:solidFill>
                <a:schemeClr val="bg1"/>
              </a:solidFill>
              <a:latin typeface="Times New Roman" panose="02020603050405020304" pitchFamily="18" charset="0"/>
              <a:cs typeface="Times New Roman" panose="02020603050405020304" pitchFamily="18" charset="0"/>
            </a:endParaRPr>
          </a:p>
        </p:txBody>
      </p:sp>
      <p:pic>
        <p:nvPicPr>
          <p:cNvPr id="8" name="Content Placeholder 7" descr="Chart, bar chart&#10;&#10;Description automatically generated">
            <a:extLst>
              <a:ext uri="{FF2B5EF4-FFF2-40B4-BE49-F238E27FC236}">
                <a16:creationId xmlns:a16="http://schemas.microsoft.com/office/drawing/2014/main" id="{9804F967-C4B5-FC45-80FD-D4C81315AEFB}"/>
              </a:ext>
            </a:extLst>
          </p:cNvPr>
          <p:cNvPicPr>
            <a:picLocks noGrp="1" noChangeAspect="1"/>
          </p:cNvPicPr>
          <p:nvPr>
            <p:ph idx="1"/>
          </p:nvPr>
        </p:nvPicPr>
        <p:blipFill>
          <a:blip r:embed="rId2"/>
          <a:stretch>
            <a:fillRect/>
          </a:stretch>
        </p:blipFill>
        <p:spPr>
          <a:xfrm>
            <a:off x="1416423" y="1789103"/>
            <a:ext cx="9627847" cy="4546192"/>
          </a:xfrm>
        </p:spPr>
      </p:pic>
    </p:spTree>
    <p:extLst>
      <p:ext uri="{BB962C8B-B14F-4D97-AF65-F5344CB8AC3E}">
        <p14:creationId xmlns:p14="http://schemas.microsoft.com/office/powerpoint/2010/main" val="236931865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76363F-57CB-7C46-8D30-6997A8CB848E}"/>
              </a:ext>
            </a:extLst>
          </p:cNvPr>
          <p:cNvSpPr>
            <a:spLocks noGrp="1"/>
          </p:cNvSpPr>
          <p:nvPr>
            <p:ph type="title"/>
          </p:nvPr>
        </p:nvSpPr>
        <p:spPr>
          <a:xfrm>
            <a:off x="744713" y="311775"/>
            <a:ext cx="4049708" cy="1477328"/>
          </a:xfrm>
        </p:spPr>
        <p:txBody>
          <a:bodyPr/>
          <a:lstStyle/>
          <a:p>
            <a:pPr algn="ctr"/>
            <a:r>
              <a:rPr lang="en-US" dirty="0">
                <a:solidFill>
                  <a:schemeClr val="bg1"/>
                </a:solidFill>
                <a:latin typeface="Times New Roman" panose="02020603050405020304" pitchFamily="18" charset="0"/>
                <a:cs typeface="Times New Roman" panose="02020603050405020304" pitchFamily="18" charset="0"/>
              </a:rPr>
              <a:t>Bogota 3</a:t>
            </a:r>
            <a:br>
              <a:rPr lang="en-US" dirty="0">
                <a:solidFill>
                  <a:schemeClr val="bg1"/>
                </a:solidFill>
                <a:latin typeface="Times New Roman" panose="02020603050405020304" pitchFamily="18" charset="0"/>
                <a:cs typeface="Times New Roman" panose="02020603050405020304" pitchFamily="18" charset="0"/>
              </a:rPr>
            </a:br>
            <a:r>
              <a:rPr lang="en-US" b="1" dirty="0">
                <a:solidFill>
                  <a:schemeClr val="bg1"/>
                </a:solidFill>
                <a:latin typeface="Times New Roman" panose="02020603050405020304" pitchFamily="18" charset="0"/>
                <a:cs typeface="Times New Roman" panose="02020603050405020304" pitchFamily="18" charset="0"/>
              </a:rPr>
              <a:t> Full</a:t>
            </a:r>
            <a:br>
              <a:rPr lang="en-US" b="1" dirty="0">
                <a:solidFill>
                  <a:schemeClr val="bg1"/>
                </a:solidFill>
                <a:latin typeface="Times New Roman" panose="02020603050405020304" pitchFamily="18" charset="0"/>
                <a:cs typeface="Times New Roman" panose="02020603050405020304" pitchFamily="18" charset="0"/>
              </a:rPr>
            </a:br>
            <a:r>
              <a:rPr lang="en-US" b="1" dirty="0">
                <a:solidFill>
                  <a:schemeClr val="bg1"/>
                </a:solidFill>
                <a:latin typeface="Times New Roman" panose="02020603050405020304" pitchFamily="18" charset="0"/>
                <a:cs typeface="Times New Roman" panose="02020603050405020304" pitchFamily="18" charset="0"/>
              </a:rPr>
              <a:t>Transparency  </a:t>
            </a:r>
          </a:p>
        </p:txBody>
      </p:sp>
      <p:sp>
        <p:nvSpPr>
          <p:cNvPr id="6" name="Rectangle 5">
            <a:extLst>
              <a:ext uri="{FF2B5EF4-FFF2-40B4-BE49-F238E27FC236}">
                <a16:creationId xmlns:a16="http://schemas.microsoft.com/office/drawing/2014/main" id="{B335D236-8F50-8C4C-8D59-BEC353129962}"/>
              </a:ext>
            </a:extLst>
          </p:cNvPr>
          <p:cNvSpPr/>
          <p:nvPr/>
        </p:nvSpPr>
        <p:spPr>
          <a:xfrm>
            <a:off x="4411362" y="311776"/>
            <a:ext cx="7035925" cy="1569660"/>
          </a:xfrm>
          <a:prstGeom prst="rect">
            <a:avLst/>
          </a:prstGeom>
        </p:spPr>
        <p:txBody>
          <a:bodyPr wrap="square">
            <a:spAutoFit/>
          </a:bodyPr>
          <a:lstStyle/>
          <a:p>
            <a:r>
              <a:rPr lang="en-MY" sz="2800" dirty="0">
                <a:solidFill>
                  <a:schemeClr val="bg1"/>
                </a:solidFill>
                <a:latin typeface="Times New Roman" panose="02020603050405020304" pitchFamily="18" charset="0"/>
                <a:cs typeface="Times New Roman" panose="02020603050405020304" pitchFamily="18" charset="0"/>
              </a:rPr>
              <a:t>Q24 - </a:t>
            </a:r>
            <a:r>
              <a:rPr lang="en-MY" sz="3200" dirty="0">
                <a:solidFill>
                  <a:schemeClr val="tx2">
                    <a:lumMod val="10000"/>
                  </a:schemeClr>
                </a:solidFill>
                <a:latin typeface="Times New Roman" panose="02020603050405020304" pitchFamily="18" charset="0"/>
                <a:cs typeface="Times New Roman" panose="02020603050405020304" pitchFamily="18" charset="0"/>
              </a:rPr>
              <a:t>In which of the following classes are you enrolled?</a:t>
            </a:r>
          </a:p>
          <a:p>
            <a:endParaRPr lang="en-MY" sz="3200" dirty="0">
              <a:solidFill>
                <a:schemeClr val="bg1"/>
              </a:solidFill>
              <a:latin typeface="Times New Roman" panose="02020603050405020304" pitchFamily="18" charset="0"/>
              <a:cs typeface="Times New Roman" panose="02020603050405020304" pitchFamily="18" charset="0"/>
            </a:endParaRPr>
          </a:p>
        </p:txBody>
      </p:sp>
      <p:pic>
        <p:nvPicPr>
          <p:cNvPr id="8" name="Content Placeholder 7" descr="Chart, bar chart&#10;&#10;Description automatically generated">
            <a:extLst>
              <a:ext uri="{FF2B5EF4-FFF2-40B4-BE49-F238E27FC236}">
                <a16:creationId xmlns:a16="http://schemas.microsoft.com/office/drawing/2014/main" id="{223E7D7C-FB38-8F4A-98D7-D85C383E1831}"/>
              </a:ext>
            </a:extLst>
          </p:cNvPr>
          <p:cNvPicPr>
            <a:picLocks noGrp="1" noChangeAspect="1"/>
          </p:cNvPicPr>
          <p:nvPr>
            <p:ph idx="1"/>
          </p:nvPr>
        </p:nvPicPr>
        <p:blipFill>
          <a:blip r:embed="rId3"/>
          <a:stretch>
            <a:fillRect/>
          </a:stretch>
        </p:blipFill>
        <p:spPr>
          <a:xfrm>
            <a:off x="1197109" y="1881436"/>
            <a:ext cx="9797781" cy="4690194"/>
          </a:xfrm>
        </p:spPr>
      </p:pic>
    </p:spTree>
    <p:extLst>
      <p:ext uri="{BB962C8B-B14F-4D97-AF65-F5344CB8AC3E}">
        <p14:creationId xmlns:p14="http://schemas.microsoft.com/office/powerpoint/2010/main" val="241618835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B5246-BF58-5E47-919A-8541967ADDDC}"/>
              </a:ext>
            </a:extLst>
          </p:cNvPr>
          <p:cNvSpPr>
            <a:spLocks noGrp="1"/>
          </p:cNvSpPr>
          <p:nvPr>
            <p:ph type="title"/>
          </p:nvPr>
        </p:nvSpPr>
        <p:spPr/>
        <p:txBody>
          <a:bodyPr>
            <a:normAutofit fontScale="90000"/>
          </a:bodyPr>
          <a:lstStyle/>
          <a:p>
            <a:pPr algn="ctr"/>
            <a:r>
              <a:rPr lang="en-US" sz="3500" b="1" dirty="0">
                <a:solidFill>
                  <a:schemeClr val="bg1"/>
                </a:solidFill>
                <a:latin typeface="Times New Roman" panose="02020603050405020304" pitchFamily="18" charset="0"/>
                <a:cs typeface="Times New Roman" panose="02020603050405020304" pitchFamily="18" charset="0"/>
              </a:rPr>
              <a:t>Interpretation:</a:t>
            </a:r>
            <a:br>
              <a:rPr lang="en-US" sz="3500" b="1" dirty="0">
                <a:solidFill>
                  <a:schemeClr val="bg1"/>
                </a:solidFill>
                <a:latin typeface="Times New Roman" panose="02020603050405020304" pitchFamily="18" charset="0"/>
                <a:cs typeface="Times New Roman" panose="02020603050405020304" pitchFamily="18" charset="0"/>
              </a:rPr>
            </a:br>
            <a:r>
              <a:rPr lang="en-MY" dirty="0">
                <a:solidFill>
                  <a:schemeClr val="bg1"/>
                </a:solidFill>
                <a:latin typeface="Times New Roman" panose="02020603050405020304" pitchFamily="18" charset="0"/>
                <a:cs typeface="Times New Roman" panose="02020603050405020304" pitchFamily="18" charset="0"/>
              </a:rPr>
              <a:t>Q24 - </a:t>
            </a:r>
            <a:r>
              <a:rPr lang="en-MY" sz="3600" dirty="0">
                <a:solidFill>
                  <a:schemeClr val="tx2">
                    <a:lumMod val="10000"/>
                  </a:schemeClr>
                </a:solidFill>
                <a:latin typeface="Times New Roman" panose="02020603050405020304" pitchFamily="18" charset="0"/>
                <a:cs typeface="Times New Roman" panose="02020603050405020304" pitchFamily="18" charset="0"/>
              </a:rPr>
              <a:t>In which of the following classes are you enrolled?</a:t>
            </a:r>
            <a:br>
              <a:rPr lang="en-MY" sz="3600" dirty="0">
                <a:solidFill>
                  <a:schemeClr val="tx2">
                    <a:lumMod val="10000"/>
                  </a:schemeClr>
                </a:solidFill>
                <a:latin typeface="Times New Roman" panose="02020603050405020304" pitchFamily="18" charset="0"/>
                <a:cs typeface="Times New Roman" panose="02020603050405020304" pitchFamily="18" charset="0"/>
              </a:rPr>
            </a:br>
            <a:br>
              <a:rPr lang="en-MY" sz="3600" dirty="0">
                <a:solidFill>
                  <a:schemeClr val="bg1"/>
                </a:solidFill>
                <a:latin typeface="Times New Roman" panose="02020603050405020304" pitchFamily="18" charset="0"/>
                <a:cs typeface="Times New Roman" panose="02020603050405020304" pitchFamily="18" charset="0"/>
              </a:rPr>
            </a:br>
            <a:br>
              <a:rPr lang="en-MY" sz="3600" dirty="0">
                <a:solidFill>
                  <a:schemeClr val="bg1"/>
                </a:solidFill>
                <a:latin typeface="Times New Roman" panose="02020603050405020304" pitchFamily="18" charset="0"/>
                <a:cs typeface="Times New Roman" panose="02020603050405020304" pitchFamily="18" charset="0"/>
              </a:rPr>
            </a:br>
            <a:endParaRPr lang="en-US" sz="3500" dirty="0"/>
          </a:p>
        </p:txBody>
      </p:sp>
      <p:sp>
        <p:nvSpPr>
          <p:cNvPr id="3" name="Content Placeholder 2">
            <a:extLst>
              <a:ext uri="{FF2B5EF4-FFF2-40B4-BE49-F238E27FC236}">
                <a16:creationId xmlns:a16="http://schemas.microsoft.com/office/drawing/2014/main" id="{F8C0E548-70B0-3342-BC65-46EE365E4F71}"/>
              </a:ext>
            </a:extLst>
          </p:cNvPr>
          <p:cNvSpPr>
            <a:spLocks noGrp="1"/>
          </p:cNvSpPr>
          <p:nvPr>
            <p:ph idx="1"/>
          </p:nvPr>
        </p:nvSpPr>
        <p:spPr/>
        <p:txBody>
          <a:bodyPr>
            <a:normAutofit/>
          </a:bodyPr>
          <a:lstStyle/>
          <a:p>
            <a:pPr marL="0" indent="0" algn="ctr">
              <a:buNone/>
            </a:pPr>
            <a:r>
              <a:rPr lang="en-US" sz="3000" dirty="0">
                <a:solidFill>
                  <a:schemeClr val="bg1"/>
                </a:solidFill>
                <a:latin typeface="Times New Roman" panose="02020603050405020304" pitchFamily="18" charset="0"/>
                <a:cs typeface="Times New Roman" panose="02020603050405020304" pitchFamily="18" charset="0"/>
              </a:rPr>
              <a:t>In all of the 4 groups, participants come from all 4 software engineering classes. </a:t>
            </a:r>
            <a:endParaRPr lang="en-US" sz="3000" dirty="0"/>
          </a:p>
        </p:txBody>
      </p:sp>
    </p:spTree>
    <p:extLst>
      <p:ext uri="{BB962C8B-B14F-4D97-AF65-F5344CB8AC3E}">
        <p14:creationId xmlns:p14="http://schemas.microsoft.com/office/powerpoint/2010/main" val="351513987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B5246-BF58-5E47-919A-8541967ADDDC}"/>
              </a:ext>
            </a:extLst>
          </p:cNvPr>
          <p:cNvSpPr>
            <a:spLocks noGrp="1"/>
          </p:cNvSpPr>
          <p:nvPr>
            <p:ph type="title"/>
          </p:nvPr>
        </p:nvSpPr>
        <p:spPr>
          <a:xfrm>
            <a:off x="731839" y="224589"/>
            <a:ext cx="10728322" cy="3416969"/>
          </a:xfrm>
        </p:spPr>
        <p:txBody>
          <a:bodyPr>
            <a:normAutofit fontScale="90000"/>
          </a:bodyPr>
          <a:lstStyle/>
          <a:p>
            <a:r>
              <a:rPr lang="en-MY" sz="2800" dirty="0">
                <a:solidFill>
                  <a:schemeClr val="bg1"/>
                </a:solidFill>
                <a:latin typeface="Times New Roman" panose="02020603050405020304" pitchFamily="18" charset="0"/>
                <a:cs typeface="Times New Roman" panose="02020603050405020304" pitchFamily="18" charset="0"/>
              </a:rPr>
              <a:t>The Kaiser-Meyer-Olkin Measure of Sampling Adequacy is </a:t>
            </a:r>
            <a:r>
              <a:rPr lang="en-MY" sz="2800" b="1" dirty="0">
                <a:solidFill>
                  <a:schemeClr val="bg1"/>
                </a:solidFill>
                <a:latin typeface="Times New Roman" panose="02020603050405020304" pitchFamily="18" charset="0"/>
                <a:cs typeface="Times New Roman" panose="02020603050405020304" pitchFamily="18" charset="0"/>
              </a:rPr>
              <a:t>a statistic that indicates the proportion of variance in your variables that might be caused by underlying factors</a:t>
            </a:r>
            <a:r>
              <a:rPr lang="en-MY" sz="2800" dirty="0">
                <a:solidFill>
                  <a:schemeClr val="bg1"/>
                </a:solidFill>
                <a:latin typeface="Times New Roman" panose="02020603050405020304" pitchFamily="18" charset="0"/>
                <a:cs typeface="Times New Roman" panose="02020603050405020304" pitchFamily="18" charset="0"/>
              </a:rPr>
              <a:t>. High values (close to 1.0) generally indicate that a factor analysis may be useful for the data</a:t>
            </a:r>
            <a:r>
              <a:rPr lang="en-MY" sz="2200" dirty="0">
                <a:solidFill>
                  <a:schemeClr val="bg1"/>
                </a:solidFill>
                <a:latin typeface="Times New Roman" panose="02020603050405020304" pitchFamily="18" charset="0"/>
                <a:cs typeface="Times New Roman" panose="02020603050405020304" pitchFamily="18" charset="0"/>
              </a:rPr>
              <a:t>. </a:t>
            </a:r>
            <a:r>
              <a:rPr lang="en-MY" sz="2800" dirty="0">
                <a:solidFill>
                  <a:schemeClr val="bg1"/>
                </a:solidFill>
                <a:latin typeface="Times New Roman" panose="02020603050405020304" pitchFamily="18" charset="0"/>
                <a:cs typeface="Times New Roman" panose="02020603050405020304" pitchFamily="18" charset="0"/>
              </a:rPr>
              <a:t>If the value is less than 0.50, the results of the factor analysis probably won’t be very useful. </a:t>
            </a:r>
            <a:br>
              <a:rPr lang="en-MY" sz="2800" dirty="0">
                <a:solidFill>
                  <a:schemeClr val="bg1"/>
                </a:solidFill>
                <a:latin typeface="Times New Roman" panose="02020603050405020304" pitchFamily="18" charset="0"/>
                <a:cs typeface="Times New Roman" panose="02020603050405020304" pitchFamily="18" charset="0"/>
              </a:rPr>
            </a:br>
            <a:br>
              <a:rPr lang="en-MY" sz="2800" dirty="0">
                <a:solidFill>
                  <a:schemeClr val="bg1"/>
                </a:solidFill>
                <a:latin typeface="Times New Roman" panose="02020603050405020304" pitchFamily="18" charset="0"/>
                <a:cs typeface="Times New Roman" panose="02020603050405020304" pitchFamily="18" charset="0"/>
              </a:rPr>
            </a:br>
            <a:r>
              <a:rPr lang="en-MY" sz="2800" dirty="0">
                <a:solidFill>
                  <a:schemeClr val="bg1"/>
                </a:solidFill>
                <a:highlight>
                  <a:srgbClr val="00FFFF"/>
                </a:highlight>
                <a:latin typeface="Times New Roman" panose="02020603050405020304" pitchFamily="18" charset="0"/>
                <a:cs typeface="Times New Roman" panose="02020603050405020304" pitchFamily="18" charset="0"/>
              </a:rPr>
              <a:t>Previous studies have suggested that KMO greater than 0.5 can be used for factor analysis, while KMO greater than 0.8 is very suitable for factor analysis. </a:t>
            </a:r>
            <a:r>
              <a:rPr lang="en-MY" dirty="0"/>
              <a:t>r</a:t>
            </a:r>
            <a:br>
              <a:rPr lang="en-MY" sz="2800" dirty="0">
                <a:solidFill>
                  <a:schemeClr val="bg1"/>
                </a:solidFill>
                <a:latin typeface="Times New Roman" panose="02020603050405020304" pitchFamily="18" charset="0"/>
                <a:cs typeface="Times New Roman" panose="02020603050405020304" pitchFamily="18" charset="0"/>
              </a:rPr>
            </a:br>
            <a:br>
              <a:rPr lang="en-MY" sz="2800" dirty="0">
                <a:solidFill>
                  <a:schemeClr val="bg1"/>
                </a:solidFill>
                <a:latin typeface="Times New Roman" panose="02020603050405020304" pitchFamily="18" charset="0"/>
                <a:cs typeface="Times New Roman" panose="02020603050405020304" pitchFamily="18" charset="0"/>
              </a:rPr>
            </a:br>
            <a:br>
              <a:rPr lang="en-MY" sz="2800" dirty="0">
                <a:solidFill>
                  <a:schemeClr val="bg1"/>
                </a:solidFill>
                <a:latin typeface="Times New Roman" panose="02020603050405020304" pitchFamily="18" charset="0"/>
                <a:cs typeface="Times New Roman" panose="02020603050405020304" pitchFamily="18" charset="0"/>
              </a:rPr>
            </a:br>
            <a:br>
              <a:rPr lang="en-MY" sz="2800" dirty="0">
                <a:solidFill>
                  <a:schemeClr val="bg1"/>
                </a:solidFill>
                <a:latin typeface="Times New Roman" panose="02020603050405020304" pitchFamily="18" charset="0"/>
                <a:cs typeface="Times New Roman" panose="02020603050405020304" pitchFamily="18" charset="0"/>
              </a:rPr>
            </a:br>
            <a:br>
              <a:rPr lang="en-MY" sz="2800" dirty="0">
                <a:solidFill>
                  <a:schemeClr val="bg1"/>
                </a:solidFill>
                <a:latin typeface="Times New Roman" panose="02020603050405020304" pitchFamily="18" charset="0"/>
                <a:cs typeface="Times New Roman" panose="02020603050405020304" pitchFamily="18" charset="0"/>
              </a:rPr>
            </a:br>
            <a:endParaRPr lang="en-US" sz="2800" dirty="0">
              <a:solidFill>
                <a:schemeClr val="bg1"/>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F8C0E548-70B0-3342-BC65-46EE365E4F71}"/>
              </a:ext>
            </a:extLst>
          </p:cNvPr>
          <p:cNvSpPr>
            <a:spLocks noGrp="1"/>
          </p:cNvSpPr>
          <p:nvPr>
            <p:ph idx="1"/>
          </p:nvPr>
        </p:nvSpPr>
        <p:spPr>
          <a:xfrm>
            <a:off x="731836" y="3630625"/>
            <a:ext cx="10728325" cy="3227375"/>
          </a:xfrm>
        </p:spPr>
        <p:txBody>
          <a:bodyPr>
            <a:normAutofit/>
          </a:bodyPr>
          <a:lstStyle/>
          <a:p>
            <a:pPr marL="0" indent="0">
              <a:buNone/>
            </a:pPr>
            <a:r>
              <a:rPr lang="en-MY" sz="2500" dirty="0">
                <a:solidFill>
                  <a:schemeClr val="bg1"/>
                </a:solidFill>
                <a:latin typeface="Times New Roman" panose="02020603050405020304" pitchFamily="18" charset="0"/>
                <a:cs typeface="Times New Roman" panose="02020603050405020304" pitchFamily="18" charset="0"/>
              </a:rPr>
              <a:t>• Li, N., Huang, J., &amp; Feng, Y. (2020). Construction and confirmatory factor analysis of the core cognitive ability index system of ship C2 system operators. </a:t>
            </a:r>
            <a:r>
              <a:rPr lang="en-MY" sz="2500" i="1" dirty="0" err="1">
                <a:solidFill>
                  <a:schemeClr val="bg1"/>
                </a:solidFill>
                <a:latin typeface="Times New Roman" panose="02020603050405020304" pitchFamily="18" charset="0"/>
                <a:cs typeface="Times New Roman" panose="02020603050405020304" pitchFamily="18" charset="0"/>
              </a:rPr>
              <a:t>PloS</a:t>
            </a:r>
            <a:r>
              <a:rPr lang="en-MY" sz="2500" i="1" dirty="0">
                <a:solidFill>
                  <a:schemeClr val="bg1"/>
                </a:solidFill>
                <a:latin typeface="Times New Roman" panose="02020603050405020304" pitchFamily="18" charset="0"/>
                <a:cs typeface="Times New Roman" panose="02020603050405020304" pitchFamily="18" charset="0"/>
              </a:rPr>
              <a:t> one</a:t>
            </a:r>
            <a:r>
              <a:rPr lang="en-MY" sz="2500" dirty="0">
                <a:solidFill>
                  <a:schemeClr val="bg1"/>
                </a:solidFill>
                <a:latin typeface="Times New Roman" panose="02020603050405020304" pitchFamily="18" charset="0"/>
                <a:cs typeface="Times New Roman" panose="02020603050405020304" pitchFamily="18" charset="0"/>
              </a:rPr>
              <a:t>, </a:t>
            </a:r>
            <a:r>
              <a:rPr lang="en-MY" sz="2500" i="1" dirty="0">
                <a:solidFill>
                  <a:schemeClr val="bg1"/>
                </a:solidFill>
                <a:latin typeface="Times New Roman" panose="02020603050405020304" pitchFamily="18" charset="0"/>
                <a:cs typeface="Times New Roman" panose="02020603050405020304" pitchFamily="18" charset="0"/>
              </a:rPr>
              <a:t>15</a:t>
            </a:r>
            <a:r>
              <a:rPr lang="en-MY" sz="2500" dirty="0">
                <a:solidFill>
                  <a:schemeClr val="bg1"/>
                </a:solidFill>
                <a:latin typeface="Times New Roman" panose="02020603050405020304" pitchFamily="18" charset="0"/>
                <a:cs typeface="Times New Roman" panose="02020603050405020304" pitchFamily="18" charset="0"/>
              </a:rPr>
              <a:t>(8), e0237339. https://</a:t>
            </a:r>
            <a:r>
              <a:rPr lang="en-MY" sz="2500" dirty="0" err="1">
                <a:solidFill>
                  <a:schemeClr val="bg1"/>
                </a:solidFill>
                <a:latin typeface="Times New Roman" panose="02020603050405020304" pitchFamily="18" charset="0"/>
                <a:cs typeface="Times New Roman" panose="02020603050405020304" pitchFamily="18" charset="0"/>
              </a:rPr>
              <a:t>doi.org</a:t>
            </a:r>
            <a:r>
              <a:rPr lang="en-MY" sz="2500" dirty="0">
                <a:solidFill>
                  <a:schemeClr val="bg1"/>
                </a:solidFill>
                <a:latin typeface="Times New Roman" panose="02020603050405020304" pitchFamily="18" charset="0"/>
                <a:cs typeface="Times New Roman" panose="02020603050405020304" pitchFamily="18" charset="0"/>
              </a:rPr>
              <a:t>/10.1371/journal.pone.0237339</a:t>
            </a:r>
          </a:p>
          <a:p>
            <a:pPr marL="0" indent="0">
              <a:buNone/>
            </a:pPr>
            <a:r>
              <a:rPr lang="en-MY" sz="2500" dirty="0">
                <a:solidFill>
                  <a:schemeClr val="bg1"/>
                </a:solidFill>
                <a:latin typeface="Times New Roman" panose="02020603050405020304" pitchFamily="18" charset="0"/>
                <a:cs typeface="Times New Roman" panose="02020603050405020304" pitchFamily="18" charset="0"/>
              </a:rPr>
              <a:t>• Kaiser, H. F. (1974). An index of factorial simplicity. </a:t>
            </a:r>
            <a:r>
              <a:rPr lang="en-MY" sz="2500" i="1" dirty="0">
                <a:solidFill>
                  <a:schemeClr val="bg1"/>
                </a:solidFill>
                <a:latin typeface="Times New Roman" panose="02020603050405020304" pitchFamily="18" charset="0"/>
                <a:cs typeface="Times New Roman" panose="02020603050405020304" pitchFamily="18" charset="0"/>
              </a:rPr>
              <a:t>Psychometrika</a:t>
            </a:r>
            <a:r>
              <a:rPr lang="en-MY" sz="2500" dirty="0">
                <a:solidFill>
                  <a:schemeClr val="bg1"/>
                </a:solidFill>
                <a:latin typeface="Times New Roman" panose="02020603050405020304" pitchFamily="18" charset="0"/>
                <a:cs typeface="Times New Roman" panose="02020603050405020304" pitchFamily="18" charset="0"/>
              </a:rPr>
              <a:t>, </a:t>
            </a:r>
            <a:r>
              <a:rPr lang="en-MY" sz="2500" i="1" dirty="0">
                <a:solidFill>
                  <a:schemeClr val="bg1"/>
                </a:solidFill>
                <a:latin typeface="Times New Roman" panose="02020603050405020304" pitchFamily="18" charset="0"/>
                <a:cs typeface="Times New Roman" panose="02020603050405020304" pitchFamily="18" charset="0"/>
              </a:rPr>
              <a:t>39</a:t>
            </a:r>
            <a:r>
              <a:rPr lang="en-MY" sz="2500" dirty="0">
                <a:solidFill>
                  <a:schemeClr val="bg1"/>
                </a:solidFill>
                <a:latin typeface="Times New Roman" panose="02020603050405020304" pitchFamily="18" charset="0"/>
                <a:cs typeface="Times New Roman" panose="02020603050405020304" pitchFamily="18" charset="0"/>
              </a:rPr>
              <a:t>(1), 31-36.</a:t>
            </a:r>
            <a:endParaRPr lang="en-US" sz="25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0353872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B5246-BF58-5E47-919A-8541967ADDDC}"/>
              </a:ext>
            </a:extLst>
          </p:cNvPr>
          <p:cNvSpPr>
            <a:spLocks noGrp="1"/>
          </p:cNvSpPr>
          <p:nvPr>
            <p:ph type="title"/>
          </p:nvPr>
        </p:nvSpPr>
        <p:spPr>
          <a:xfrm>
            <a:off x="731839" y="224589"/>
            <a:ext cx="10728322" cy="3416969"/>
          </a:xfrm>
        </p:spPr>
        <p:txBody>
          <a:bodyPr>
            <a:normAutofit fontScale="90000"/>
          </a:bodyPr>
          <a:lstStyle/>
          <a:p>
            <a:pPr algn="ctr"/>
            <a:br>
              <a:rPr lang="en-MY" sz="2500" dirty="0">
                <a:solidFill>
                  <a:schemeClr val="bg1"/>
                </a:solidFill>
                <a:latin typeface="Times New Roman" panose="02020603050405020304" pitchFamily="18" charset="0"/>
                <a:cs typeface="Times New Roman" panose="02020603050405020304" pitchFamily="18" charset="0"/>
              </a:rPr>
            </a:br>
            <a:r>
              <a:rPr lang="en-MY" sz="3300" b="1" dirty="0">
                <a:solidFill>
                  <a:schemeClr val="bg1"/>
                </a:solidFill>
                <a:latin typeface="Times New Roman" panose="02020603050405020304" pitchFamily="18" charset="0"/>
                <a:cs typeface="Times New Roman" panose="02020603050405020304" pitchFamily="18" charset="0"/>
              </a:rPr>
              <a:t>IDEAL VARIANCE RANGE</a:t>
            </a:r>
            <a:br>
              <a:rPr lang="en-MY" sz="2500" dirty="0">
                <a:solidFill>
                  <a:schemeClr val="bg1"/>
                </a:solidFill>
                <a:latin typeface="Times New Roman" panose="02020603050405020304" pitchFamily="18" charset="0"/>
                <a:cs typeface="Times New Roman" panose="02020603050405020304" pitchFamily="18" charset="0"/>
              </a:rPr>
            </a:br>
            <a:br>
              <a:rPr lang="en-MY" sz="3300" dirty="0">
                <a:solidFill>
                  <a:srgbClr val="FF0000"/>
                </a:solidFill>
                <a:latin typeface="Times New Roman" panose="02020603050405020304" pitchFamily="18" charset="0"/>
                <a:cs typeface="Times New Roman" panose="02020603050405020304" pitchFamily="18" charset="0"/>
              </a:rPr>
            </a:br>
            <a:r>
              <a:rPr lang="en-MY" sz="3300" dirty="0">
                <a:solidFill>
                  <a:srgbClr val="FF0000"/>
                </a:solidFill>
                <a:latin typeface="Times New Roman" panose="02020603050405020304" pitchFamily="18" charset="0"/>
                <a:cs typeface="Times New Roman" panose="02020603050405020304" pitchFamily="18" charset="0"/>
              </a:rPr>
              <a:t>The total value of Total Variance Explained should be between 50% and 90% for factor analysis.</a:t>
            </a:r>
            <a:br>
              <a:rPr lang="en-MY" sz="2500" dirty="0">
                <a:solidFill>
                  <a:schemeClr val="bg1"/>
                </a:solidFill>
                <a:latin typeface="Times New Roman" panose="02020603050405020304" pitchFamily="18" charset="0"/>
                <a:cs typeface="Times New Roman" panose="02020603050405020304" pitchFamily="18" charset="0"/>
              </a:rPr>
            </a:br>
            <a:br>
              <a:rPr lang="en-MY" sz="2500" dirty="0">
                <a:solidFill>
                  <a:schemeClr val="bg1"/>
                </a:solidFill>
                <a:latin typeface="Times New Roman" panose="02020603050405020304" pitchFamily="18" charset="0"/>
                <a:cs typeface="Times New Roman" panose="02020603050405020304" pitchFamily="18" charset="0"/>
              </a:rPr>
            </a:br>
            <a:r>
              <a:rPr lang="en-MY" sz="2500" dirty="0">
                <a:solidFill>
                  <a:schemeClr val="bg1"/>
                </a:solidFill>
                <a:latin typeface="Times New Roman" panose="02020603050405020304" pitchFamily="18" charset="0"/>
                <a:cs typeface="Times New Roman" panose="02020603050405020304" pitchFamily="18" charset="0"/>
              </a:rPr>
              <a:t> </a:t>
            </a:r>
            <a:br>
              <a:rPr lang="en-MY" sz="2800" dirty="0">
                <a:solidFill>
                  <a:schemeClr val="bg1"/>
                </a:solidFill>
                <a:latin typeface="Times New Roman" panose="02020603050405020304" pitchFamily="18" charset="0"/>
                <a:cs typeface="Times New Roman" panose="02020603050405020304" pitchFamily="18" charset="0"/>
              </a:rPr>
            </a:br>
            <a:br>
              <a:rPr lang="en-MY" sz="2800" dirty="0">
                <a:solidFill>
                  <a:schemeClr val="bg1"/>
                </a:solidFill>
                <a:latin typeface="Times New Roman" panose="02020603050405020304" pitchFamily="18" charset="0"/>
                <a:cs typeface="Times New Roman" panose="02020603050405020304" pitchFamily="18" charset="0"/>
              </a:rPr>
            </a:br>
            <a:br>
              <a:rPr lang="en-MY" sz="2800" dirty="0">
                <a:solidFill>
                  <a:schemeClr val="bg1"/>
                </a:solidFill>
                <a:latin typeface="Times New Roman" panose="02020603050405020304" pitchFamily="18" charset="0"/>
                <a:cs typeface="Times New Roman" panose="02020603050405020304" pitchFamily="18" charset="0"/>
              </a:rPr>
            </a:br>
            <a:br>
              <a:rPr lang="en-MY" sz="2800" dirty="0">
                <a:solidFill>
                  <a:schemeClr val="bg1"/>
                </a:solidFill>
                <a:latin typeface="Times New Roman" panose="02020603050405020304" pitchFamily="18" charset="0"/>
                <a:cs typeface="Times New Roman" panose="02020603050405020304" pitchFamily="18" charset="0"/>
              </a:rPr>
            </a:br>
            <a:br>
              <a:rPr lang="en-MY" sz="2800" dirty="0">
                <a:solidFill>
                  <a:schemeClr val="bg1"/>
                </a:solidFill>
                <a:latin typeface="Times New Roman" panose="02020603050405020304" pitchFamily="18" charset="0"/>
                <a:cs typeface="Times New Roman" panose="02020603050405020304" pitchFamily="18" charset="0"/>
              </a:rPr>
            </a:br>
            <a:endParaRPr lang="en-US" sz="2800" dirty="0">
              <a:solidFill>
                <a:schemeClr val="bg1"/>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F8C0E548-70B0-3342-BC65-46EE365E4F71}"/>
              </a:ext>
            </a:extLst>
          </p:cNvPr>
          <p:cNvSpPr>
            <a:spLocks noGrp="1"/>
          </p:cNvSpPr>
          <p:nvPr>
            <p:ph idx="1"/>
          </p:nvPr>
        </p:nvSpPr>
        <p:spPr>
          <a:xfrm>
            <a:off x="731839" y="2681207"/>
            <a:ext cx="10728325" cy="3952204"/>
          </a:xfrm>
        </p:spPr>
        <p:txBody>
          <a:bodyPr>
            <a:normAutofit fontScale="55000" lnSpcReduction="20000"/>
          </a:bodyPr>
          <a:lstStyle/>
          <a:p>
            <a:pPr marL="0" indent="0">
              <a:buNone/>
            </a:pPr>
            <a:r>
              <a:rPr lang="en-MY" sz="4500" dirty="0">
                <a:solidFill>
                  <a:schemeClr val="bg1"/>
                </a:solidFill>
                <a:latin typeface="Times New Roman" panose="02020603050405020304" pitchFamily="18" charset="0"/>
                <a:cs typeface="Times New Roman" panose="02020603050405020304" pitchFamily="18" charset="0"/>
              </a:rPr>
              <a:t>Dawson, J. (2016). </a:t>
            </a:r>
            <a:r>
              <a:rPr lang="en-MY" sz="4500" i="1" dirty="0">
                <a:solidFill>
                  <a:schemeClr val="bg1"/>
                </a:solidFill>
                <a:latin typeface="Times New Roman" panose="02020603050405020304" pitchFamily="18" charset="0"/>
                <a:cs typeface="Times New Roman" panose="02020603050405020304" pitchFamily="18" charset="0"/>
              </a:rPr>
              <a:t>Analysing quantitative survey data for business and management students</a:t>
            </a:r>
            <a:r>
              <a:rPr lang="en-MY" sz="4500" dirty="0">
                <a:solidFill>
                  <a:schemeClr val="bg1"/>
                </a:solidFill>
                <a:latin typeface="Times New Roman" panose="02020603050405020304" pitchFamily="18" charset="0"/>
                <a:cs typeface="Times New Roman" panose="02020603050405020304" pitchFamily="18" charset="0"/>
              </a:rPr>
              <a:t>. Sage.</a:t>
            </a:r>
          </a:p>
          <a:p>
            <a:pPr marL="0" indent="0" algn="ctr">
              <a:buNone/>
            </a:pPr>
            <a:endParaRPr lang="en-MY" sz="4300" dirty="0">
              <a:solidFill>
                <a:schemeClr val="bg1"/>
              </a:solidFill>
              <a:latin typeface="Times New Roman" panose="02020603050405020304" pitchFamily="18" charset="0"/>
              <a:cs typeface="Times New Roman" panose="02020603050405020304" pitchFamily="18" charset="0"/>
            </a:endParaRPr>
          </a:p>
          <a:p>
            <a:pPr marL="0" indent="0" algn="ctr">
              <a:buNone/>
            </a:pPr>
            <a:r>
              <a:rPr lang="en-MY" sz="4300" dirty="0">
                <a:solidFill>
                  <a:srgbClr val="FF0000"/>
                </a:solidFill>
                <a:latin typeface="Times New Roman" panose="02020603050405020304" pitchFamily="18" charset="0"/>
                <a:cs typeface="Times New Roman" panose="02020603050405020304" pitchFamily="18" charset="0"/>
              </a:rPr>
              <a:t>While performing EFA using Principal Axis Factoring with Promax rotation, Osborne,</a:t>
            </a:r>
          </a:p>
          <a:p>
            <a:pPr marL="0" indent="0" algn="ctr">
              <a:buNone/>
            </a:pPr>
            <a:r>
              <a:rPr lang="en-MY" sz="4300" dirty="0">
                <a:solidFill>
                  <a:srgbClr val="FF0000"/>
                </a:solidFill>
                <a:latin typeface="Times New Roman" panose="02020603050405020304" pitchFamily="18" charset="0"/>
                <a:cs typeface="Times New Roman" panose="02020603050405020304" pitchFamily="18" charset="0"/>
              </a:rPr>
              <a:t>Costello, &amp; </a:t>
            </a:r>
            <a:r>
              <a:rPr lang="en-MY" sz="4300" dirty="0" err="1">
                <a:solidFill>
                  <a:srgbClr val="FF0000"/>
                </a:solidFill>
                <a:latin typeface="Times New Roman" panose="02020603050405020304" pitchFamily="18" charset="0"/>
                <a:cs typeface="Times New Roman" panose="02020603050405020304" pitchFamily="18" charset="0"/>
              </a:rPr>
              <a:t>Kellow</a:t>
            </a:r>
            <a:r>
              <a:rPr lang="en-MY" sz="4300" dirty="0">
                <a:solidFill>
                  <a:srgbClr val="FF0000"/>
                </a:solidFill>
                <a:latin typeface="Times New Roman" panose="02020603050405020304" pitchFamily="18" charset="0"/>
                <a:cs typeface="Times New Roman" panose="02020603050405020304" pitchFamily="18" charset="0"/>
              </a:rPr>
              <a:t> (2008) suggests the communalities above 0.4 is acceptable</a:t>
            </a:r>
          </a:p>
          <a:p>
            <a:pPr marL="0" indent="0">
              <a:buNone/>
            </a:pPr>
            <a:endParaRPr lang="en-MY" sz="2500" dirty="0">
              <a:solidFill>
                <a:schemeClr val="bg1"/>
              </a:solidFill>
              <a:latin typeface="Times New Roman" panose="02020603050405020304" pitchFamily="18" charset="0"/>
              <a:cs typeface="Times New Roman" panose="02020603050405020304" pitchFamily="18" charset="0"/>
            </a:endParaRPr>
          </a:p>
          <a:p>
            <a:pPr marL="0" indent="0">
              <a:buNone/>
            </a:pPr>
            <a:r>
              <a:rPr lang="en-US" sz="4500" dirty="0">
                <a:solidFill>
                  <a:schemeClr val="bg1"/>
                </a:solidFill>
                <a:latin typeface="Times New Roman" panose="02020603050405020304" pitchFamily="18" charset="0"/>
                <a:cs typeface="Times New Roman" panose="02020603050405020304" pitchFamily="18" charset="0"/>
              </a:rPr>
              <a:t>Costello, AB &amp; Osborne, Jason. (2005). Best Practices in Exploratory Factor Analysis: Four Recommendations for Getting the Most From Your Analysis. Practical Assessment, Research &amp; Evaluation. 10. 1-9. </a:t>
            </a:r>
          </a:p>
        </p:txBody>
      </p:sp>
    </p:spTree>
    <p:extLst>
      <p:ext uri="{BB962C8B-B14F-4D97-AF65-F5344CB8AC3E}">
        <p14:creationId xmlns:p14="http://schemas.microsoft.com/office/powerpoint/2010/main" val="245125311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76363F-57CB-7C46-8D30-6997A8CB848E}"/>
              </a:ext>
            </a:extLst>
          </p:cNvPr>
          <p:cNvSpPr>
            <a:spLocks noGrp="1"/>
          </p:cNvSpPr>
          <p:nvPr>
            <p:ph type="title"/>
          </p:nvPr>
        </p:nvSpPr>
        <p:spPr>
          <a:xfrm>
            <a:off x="-139486" y="293771"/>
            <a:ext cx="5346915" cy="1477328"/>
          </a:xfrm>
        </p:spPr>
        <p:txBody>
          <a:bodyPr>
            <a:normAutofit fontScale="90000"/>
          </a:bodyPr>
          <a:lstStyle/>
          <a:p>
            <a:pPr algn="ctr"/>
            <a:br>
              <a:rPr lang="en-US" b="1" dirty="0">
                <a:solidFill>
                  <a:schemeClr val="bg1"/>
                </a:solidFill>
                <a:latin typeface="Times New Roman" panose="02020603050405020304" pitchFamily="18" charset="0"/>
                <a:cs typeface="Times New Roman" panose="02020603050405020304" pitchFamily="18" charset="0"/>
              </a:rPr>
            </a:br>
            <a:r>
              <a:rPr lang="en-US" b="1" dirty="0">
                <a:solidFill>
                  <a:schemeClr val="bg1"/>
                </a:solidFill>
                <a:latin typeface="Times New Roman" panose="02020603050405020304" pitchFamily="18" charset="0"/>
                <a:cs typeface="Times New Roman" panose="02020603050405020304" pitchFamily="18" charset="0"/>
              </a:rPr>
              <a:t>Survey Q2</a:t>
            </a:r>
            <a:br>
              <a:rPr lang="en-US" b="1" dirty="0">
                <a:solidFill>
                  <a:schemeClr val="bg1"/>
                </a:solidFill>
                <a:latin typeface="Times New Roman" panose="02020603050405020304" pitchFamily="18" charset="0"/>
                <a:cs typeface="Times New Roman" panose="02020603050405020304" pitchFamily="18" charset="0"/>
              </a:rPr>
            </a:br>
            <a:r>
              <a:rPr lang="en-US" b="1" dirty="0">
                <a:solidFill>
                  <a:schemeClr val="bg1"/>
                </a:solidFill>
                <a:latin typeface="Times New Roman" panose="02020603050405020304" pitchFamily="18" charset="0"/>
                <a:cs typeface="Times New Roman" panose="02020603050405020304" pitchFamily="18" charset="0"/>
              </a:rPr>
              <a:t>Motivations</a:t>
            </a:r>
            <a:br>
              <a:rPr lang="en-US" b="1" dirty="0">
                <a:solidFill>
                  <a:schemeClr val="bg1"/>
                </a:solidFill>
                <a:latin typeface="Times New Roman" panose="02020603050405020304" pitchFamily="18" charset="0"/>
                <a:cs typeface="Times New Roman" panose="02020603050405020304" pitchFamily="18" charset="0"/>
              </a:rPr>
            </a:br>
            <a:endParaRPr lang="en-US" b="1" dirty="0">
              <a:solidFill>
                <a:schemeClr val="bg1"/>
              </a:solidFill>
              <a:latin typeface="Times New Roman" panose="02020603050405020304" pitchFamily="18" charset="0"/>
              <a:cs typeface="Times New Roman" panose="02020603050405020304" pitchFamily="18" charset="0"/>
            </a:endParaRPr>
          </a:p>
        </p:txBody>
      </p:sp>
      <p:sp>
        <p:nvSpPr>
          <p:cNvPr id="6" name="Rectangle 5">
            <a:extLst>
              <a:ext uri="{FF2B5EF4-FFF2-40B4-BE49-F238E27FC236}">
                <a16:creationId xmlns:a16="http://schemas.microsoft.com/office/drawing/2014/main" id="{B335D236-8F50-8C4C-8D59-BEC353129962}"/>
              </a:ext>
            </a:extLst>
          </p:cNvPr>
          <p:cNvSpPr/>
          <p:nvPr/>
        </p:nvSpPr>
        <p:spPr>
          <a:xfrm>
            <a:off x="4411362" y="339569"/>
            <a:ext cx="7035925" cy="2677656"/>
          </a:xfrm>
          <a:prstGeom prst="rect">
            <a:avLst/>
          </a:prstGeom>
        </p:spPr>
        <p:txBody>
          <a:bodyPr wrap="square">
            <a:spAutoFit/>
          </a:bodyPr>
          <a:lstStyle/>
          <a:p>
            <a:r>
              <a:rPr lang="en-MY" sz="2800" dirty="0">
                <a:solidFill>
                  <a:schemeClr val="bg1"/>
                </a:solidFill>
                <a:latin typeface="Times New Roman" panose="02020603050405020304" pitchFamily="18" charset="0"/>
                <a:cs typeface="Times New Roman" panose="02020603050405020304" pitchFamily="18" charset="0"/>
              </a:rPr>
              <a:t>How important are each of the following as reasons for why you signed up for </a:t>
            </a:r>
            <a:r>
              <a:rPr lang="en-MY" sz="2800" dirty="0" err="1">
                <a:solidFill>
                  <a:schemeClr val="bg1"/>
                </a:solidFill>
                <a:latin typeface="Times New Roman" panose="02020603050405020304" pitchFamily="18" charset="0"/>
                <a:cs typeface="Times New Roman" panose="02020603050405020304" pitchFamily="18" charset="0"/>
              </a:rPr>
              <a:t>IronHack</a:t>
            </a:r>
            <a:r>
              <a:rPr lang="en-MY" sz="2800" dirty="0">
                <a:solidFill>
                  <a:schemeClr val="bg1"/>
                </a:solidFill>
                <a:latin typeface="Times New Roman" panose="02020603050405020304" pitchFamily="18" charset="0"/>
                <a:cs typeface="Times New Roman" panose="02020603050405020304" pitchFamily="18" charset="0"/>
              </a:rPr>
              <a:t>?</a:t>
            </a:r>
          </a:p>
          <a:p>
            <a:endParaRPr lang="en-MY" sz="2800" dirty="0">
              <a:solidFill>
                <a:schemeClr val="bg1"/>
              </a:solidFill>
              <a:latin typeface="Times New Roman" panose="02020603050405020304" pitchFamily="18" charset="0"/>
              <a:cs typeface="Times New Roman" panose="02020603050405020304" pitchFamily="18" charset="0"/>
            </a:endParaRPr>
          </a:p>
          <a:p>
            <a:r>
              <a:rPr lang="en-MY" sz="2800" dirty="0">
                <a:solidFill>
                  <a:schemeClr val="bg1"/>
                </a:solidFill>
                <a:latin typeface="Times New Roman" panose="02020603050405020304" pitchFamily="18" charset="0"/>
                <a:cs typeface="Times New Roman" panose="02020603050405020304" pitchFamily="18" charset="0"/>
              </a:rPr>
              <a:t>Cronbach’s alpha (0.8740) (Good Consistency)</a:t>
            </a:r>
          </a:p>
          <a:p>
            <a:r>
              <a:rPr lang="en-MY" sz="2800" dirty="0">
                <a:solidFill>
                  <a:schemeClr val="bg1"/>
                </a:solidFill>
                <a:latin typeface="Times New Roman" panose="02020603050405020304" pitchFamily="18" charset="0"/>
                <a:cs typeface="Times New Roman" panose="02020603050405020304" pitchFamily="18" charset="0"/>
              </a:rPr>
              <a:t>KMO  ( 0.9252 ) ( adequate )</a:t>
            </a:r>
          </a:p>
          <a:p>
            <a:r>
              <a:rPr lang="en-MY" sz="2800" dirty="0" err="1">
                <a:solidFill>
                  <a:schemeClr val="bg1"/>
                </a:solidFill>
                <a:latin typeface="Times New Roman" panose="02020603050405020304" pitchFamily="18" charset="0"/>
                <a:cs typeface="Times New Roman" panose="02020603050405020304" pitchFamily="18" charset="0"/>
              </a:rPr>
              <a:t>Barlett’s</a:t>
            </a:r>
            <a:r>
              <a:rPr lang="en-MY" sz="2800" dirty="0">
                <a:solidFill>
                  <a:schemeClr val="bg1"/>
                </a:solidFill>
                <a:latin typeface="Times New Roman" panose="02020603050405020304" pitchFamily="18" charset="0"/>
                <a:cs typeface="Times New Roman" panose="02020603050405020304" pitchFamily="18" charset="0"/>
              </a:rPr>
              <a:t> Test ( 5.3826e-23) ( significant )</a:t>
            </a:r>
            <a:endParaRPr lang="en-MY" sz="3200" dirty="0">
              <a:solidFill>
                <a:schemeClr val="bg1"/>
              </a:solidFill>
              <a:latin typeface="Times New Roman" panose="02020603050405020304" pitchFamily="18" charset="0"/>
              <a:cs typeface="Times New Roman" panose="02020603050405020304" pitchFamily="18" charset="0"/>
            </a:endParaRPr>
          </a:p>
        </p:txBody>
      </p:sp>
      <p:pic>
        <p:nvPicPr>
          <p:cNvPr id="8" name="Content Placeholder 7" descr="Text, application&#10;&#10;Description automatically generated">
            <a:extLst>
              <a:ext uri="{FF2B5EF4-FFF2-40B4-BE49-F238E27FC236}">
                <a16:creationId xmlns:a16="http://schemas.microsoft.com/office/drawing/2014/main" id="{50D79774-6B33-1C4E-8866-3CB94D200C61}"/>
              </a:ext>
            </a:extLst>
          </p:cNvPr>
          <p:cNvPicPr>
            <a:picLocks noGrp="1" noChangeAspect="1"/>
          </p:cNvPicPr>
          <p:nvPr>
            <p:ph idx="1"/>
          </p:nvPr>
        </p:nvPicPr>
        <p:blipFill>
          <a:blip r:embed="rId3"/>
          <a:stretch>
            <a:fillRect/>
          </a:stretch>
        </p:blipFill>
        <p:spPr>
          <a:xfrm>
            <a:off x="1425844" y="3232925"/>
            <a:ext cx="8400081" cy="3508838"/>
          </a:xfrm>
        </p:spPr>
      </p:pic>
    </p:spTree>
    <p:extLst>
      <p:ext uri="{BB962C8B-B14F-4D97-AF65-F5344CB8AC3E}">
        <p14:creationId xmlns:p14="http://schemas.microsoft.com/office/powerpoint/2010/main" val="109204736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376E66EC-95D1-FA4C-88FF-8248C132D049}"/>
              </a:ext>
            </a:extLst>
          </p:cNvPr>
          <p:cNvSpPr>
            <a:spLocks noGrp="1"/>
          </p:cNvSpPr>
          <p:nvPr>
            <p:ph idx="1"/>
          </p:nvPr>
        </p:nvSpPr>
        <p:spPr>
          <a:xfrm>
            <a:off x="720000" y="759418"/>
            <a:ext cx="10728325" cy="5009558"/>
          </a:xfrm>
        </p:spPr>
        <p:txBody>
          <a:bodyPr/>
          <a:lstStyle/>
          <a:p>
            <a:r>
              <a:rPr lang="en-MY" dirty="0">
                <a:solidFill>
                  <a:schemeClr val="bg1">
                    <a:alpha val="58000"/>
                  </a:schemeClr>
                </a:solidFill>
              </a:rPr>
              <a:t>Drawing on the rich body of motivation research found in related fields such as user innovation, consumer creativity, and open-source software, 10 motive categories—</a:t>
            </a:r>
            <a:r>
              <a:rPr lang="en-MY" i="1" dirty="0">
                <a:solidFill>
                  <a:schemeClr val="bg1">
                    <a:alpha val="58000"/>
                  </a:schemeClr>
                </a:solidFill>
              </a:rPr>
              <a:t>intrinsic playful task, curiosity, self efficacy, skill development, information seeking, recognition (visibility,), community support, making friends, personal need (dissatisfaction), and compensation (monetary reward)— </a:t>
            </a:r>
            <a:r>
              <a:rPr lang="en-MY" dirty="0">
                <a:solidFill>
                  <a:schemeClr val="bg1">
                    <a:alpha val="58000"/>
                  </a:schemeClr>
                </a:solidFill>
              </a:rPr>
              <a:t>have been identified that may explain why consumers engage in virtual co-creation projects initiated by producers (see Table 1). </a:t>
            </a:r>
          </a:p>
          <a:p>
            <a:endParaRPr lang="en-US" dirty="0"/>
          </a:p>
        </p:txBody>
      </p:sp>
    </p:spTree>
    <p:extLst>
      <p:ext uri="{BB962C8B-B14F-4D97-AF65-F5344CB8AC3E}">
        <p14:creationId xmlns:p14="http://schemas.microsoft.com/office/powerpoint/2010/main" val="110102809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76363F-57CB-7C46-8D30-6997A8CB848E}"/>
              </a:ext>
            </a:extLst>
          </p:cNvPr>
          <p:cNvSpPr>
            <a:spLocks noGrp="1"/>
          </p:cNvSpPr>
          <p:nvPr>
            <p:ph type="title"/>
          </p:nvPr>
        </p:nvSpPr>
        <p:spPr>
          <a:xfrm>
            <a:off x="905617" y="1109286"/>
            <a:ext cx="10380766" cy="1477328"/>
          </a:xfrm>
        </p:spPr>
        <p:txBody>
          <a:bodyPr>
            <a:normAutofit/>
          </a:bodyPr>
          <a:lstStyle/>
          <a:p>
            <a:pPr algn="ctr"/>
            <a:r>
              <a:rPr lang="en-US" b="1" dirty="0">
                <a:solidFill>
                  <a:schemeClr val="bg1"/>
                </a:solidFill>
                <a:latin typeface="Times New Roman" panose="02020603050405020304" pitchFamily="18" charset="0"/>
                <a:cs typeface="Times New Roman" panose="02020603050405020304" pitchFamily="18" charset="0"/>
              </a:rPr>
              <a:t>Steps EFA for Survey Construct</a:t>
            </a:r>
            <a:br>
              <a:rPr lang="en-US" b="1" dirty="0">
                <a:solidFill>
                  <a:schemeClr val="bg1"/>
                </a:solidFill>
                <a:latin typeface="Times New Roman" panose="02020603050405020304" pitchFamily="18" charset="0"/>
                <a:cs typeface="Times New Roman" panose="02020603050405020304" pitchFamily="18" charset="0"/>
              </a:rPr>
            </a:br>
            <a:r>
              <a:rPr lang="en-US" b="1" dirty="0">
                <a:solidFill>
                  <a:schemeClr val="bg1"/>
                </a:solidFill>
                <a:latin typeface="Times New Roman" panose="02020603050405020304" pitchFamily="18" charset="0"/>
                <a:cs typeface="Times New Roman" panose="02020603050405020304" pitchFamily="18" charset="0"/>
              </a:rPr>
              <a:t>Motivations</a:t>
            </a:r>
            <a:br>
              <a:rPr lang="en-US" b="1" dirty="0">
                <a:solidFill>
                  <a:schemeClr val="bg1"/>
                </a:solidFill>
                <a:latin typeface="Times New Roman" panose="02020603050405020304" pitchFamily="18" charset="0"/>
                <a:cs typeface="Times New Roman" panose="02020603050405020304" pitchFamily="18" charset="0"/>
              </a:rPr>
            </a:br>
            <a:endParaRPr lang="en-US" b="1" dirty="0">
              <a:solidFill>
                <a:schemeClr val="bg1"/>
              </a:solidFill>
              <a:latin typeface="Times New Roman" panose="02020603050405020304" pitchFamily="18" charset="0"/>
              <a:cs typeface="Times New Roman" panose="02020603050405020304" pitchFamily="18" charset="0"/>
            </a:endParaRPr>
          </a:p>
        </p:txBody>
      </p:sp>
      <p:pic>
        <p:nvPicPr>
          <p:cNvPr id="9" name="Content Placeholder 8" descr="A picture containing graphical user interface&#10;&#10;Description automatically generated">
            <a:extLst>
              <a:ext uri="{FF2B5EF4-FFF2-40B4-BE49-F238E27FC236}">
                <a16:creationId xmlns:a16="http://schemas.microsoft.com/office/drawing/2014/main" id="{DE4EA39F-9790-CF4E-87EB-247A1BCB3C12}"/>
              </a:ext>
            </a:extLst>
          </p:cNvPr>
          <p:cNvPicPr>
            <a:picLocks noGrp="1" noChangeAspect="1"/>
          </p:cNvPicPr>
          <p:nvPr>
            <p:ph idx="1"/>
          </p:nvPr>
        </p:nvPicPr>
        <p:blipFill>
          <a:blip r:embed="rId3"/>
          <a:stretch>
            <a:fillRect/>
          </a:stretch>
        </p:blipFill>
        <p:spPr>
          <a:xfrm>
            <a:off x="1" y="3230880"/>
            <a:ext cx="12192000" cy="2275839"/>
          </a:xfrm>
        </p:spPr>
      </p:pic>
    </p:spTree>
    <p:extLst>
      <p:ext uri="{BB962C8B-B14F-4D97-AF65-F5344CB8AC3E}">
        <p14:creationId xmlns:p14="http://schemas.microsoft.com/office/powerpoint/2010/main" val="351519454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8" name="Content Placeholder 7" descr="Table&#10;&#10;Description automatically generated">
            <a:extLst>
              <a:ext uri="{FF2B5EF4-FFF2-40B4-BE49-F238E27FC236}">
                <a16:creationId xmlns:a16="http://schemas.microsoft.com/office/drawing/2014/main" id="{185A48BE-CC98-6349-9EE0-7FA2AE0D9375}"/>
              </a:ext>
            </a:extLst>
          </p:cNvPr>
          <p:cNvPicPr>
            <a:picLocks noGrp="1" noChangeAspect="1"/>
          </p:cNvPicPr>
          <p:nvPr>
            <p:ph idx="1"/>
          </p:nvPr>
        </p:nvPicPr>
        <p:blipFill>
          <a:blip r:embed="rId3"/>
          <a:stretch>
            <a:fillRect/>
          </a:stretch>
        </p:blipFill>
        <p:spPr>
          <a:xfrm>
            <a:off x="228423" y="702251"/>
            <a:ext cx="11735153" cy="5768975"/>
          </a:xfrm>
        </p:spPr>
      </p:pic>
    </p:spTree>
    <p:extLst>
      <p:ext uri="{BB962C8B-B14F-4D97-AF65-F5344CB8AC3E}">
        <p14:creationId xmlns:p14="http://schemas.microsoft.com/office/powerpoint/2010/main" val="114437620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6D9AA41-55FF-384E-965A-99D807986BFF}"/>
              </a:ext>
            </a:extLst>
          </p:cNvPr>
          <p:cNvSpPr>
            <a:spLocks noGrp="1"/>
          </p:cNvSpPr>
          <p:nvPr>
            <p:ph idx="1"/>
          </p:nvPr>
        </p:nvSpPr>
        <p:spPr>
          <a:xfrm>
            <a:off x="720000" y="790414"/>
            <a:ext cx="10728325" cy="4978561"/>
          </a:xfrm>
        </p:spPr>
        <p:txBody>
          <a:bodyPr/>
          <a:lstStyle/>
          <a:p>
            <a:r>
              <a:rPr lang="en-MY" dirty="0">
                <a:solidFill>
                  <a:schemeClr val="bg1"/>
                </a:solidFill>
              </a:rPr>
              <a:t>Response distributions for most items are approximately normal; the </a:t>
            </a:r>
            <a:r>
              <a:rPr lang="en-MY" dirty="0" err="1">
                <a:solidFill>
                  <a:schemeClr val="bg1"/>
                </a:solidFill>
                <a:highlight>
                  <a:srgbClr val="00FF00"/>
                </a:highlight>
              </a:rPr>
              <a:t>improve_skills</a:t>
            </a:r>
            <a:r>
              <a:rPr lang="en-MY" dirty="0">
                <a:solidFill>
                  <a:schemeClr val="bg1"/>
                </a:solidFill>
              </a:rPr>
              <a:t>, </a:t>
            </a:r>
            <a:r>
              <a:rPr lang="en-MY" dirty="0" err="1">
                <a:solidFill>
                  <a:schemeClr val="bg1"/>
                </a:solidFill>
                <a:highlight>
                  <a:srgbClr val="00FF00"/>
                </a:highlight>
              </a:rPr>
              <a:t>test_capability</a:t>
            </a:r>
            <a:r>
              <a:rPr lang="en-MY" dirty="0">
                <a:solidFill>
                  <a:schemeClr val="bg1"/>
                </a:solidFill>
              </a:rPr>
              <a:t>, </a:t>
            </a:r>
            <a:r>
              <a:rPr lang="en-MY" dirty="0" err="1">
                <a:solidFill>
                  <a:schemeClr val="bg1"/>
                </a:solidFill>
                <a:highlight>
                  <a:srgbClr val="00FF00"/>
                </a:highlight>
              </a:rPr>
              <a:t>keep_up</a:t>
            </a:r>
            <a:r>
              <a:rPr lang="en-MY" dirty="0">
                <a:solidFill>
                  <a:schemeClr val="bg1"/>
                </a:solidFill>
                <a:highlight>
                  <a:srgbClr val="00FF00"/>
                </a:highlight>
              </a:rPr>
              <a:t> </a:t>
            </a:r>
            <a:r>
              <a:rPr lang="en-MY" dirty="0">
                <a:solidFill>
                  <a:schemeClr val="bg1"/>
                </a:solidFill>
              </a:rPr>
              <a:t>items </a:t>
            </a:r>
            <a:r>
              <a:rPr lang="en-MY" dirty="0">
                <a:solidFill>
                  <a:schemeClr val="bg1"/>
                </a:solidFill>
                <a:highlight>
                  <a:srgbClr val="00FFFF"/>
                </a:highlight>
              </a:rPr>
              <a:t>have excessive skewness</a:t>
            </a:r>
            <a:r>
              <a:rPr lang="en-MY" dirty="0">
                <a:solidFill>
                  <a:schemeClr val="bg1"/>
                </a:solidFill>
              </a:rPr>
              <a:t>, and the </a:t>
            </a:r>
            <a:r>
              <a:rPr lang="en-MY" dirty="0" err="1">
                <a:solidFill>
                  <a:schemeClr val="bg1"/>
                </a:solidFill>
                <a:highlight>
                  <a:srgbClr val="00FF00"/>
                </a:highlight>
              </a:rPr>
              <a:t>improve_skills</a:t>
            </a:r>
            <a:r>
              <a:rPr lang="en-MY" dirty="0">
                <a:solidFill>
                  <a:schemeClr val="bg1"/>
                </a:solidFill>
                <a:highlight>
                  <a:srgbClr val="00FF00"/>
                </a:highlight>
              </a:rPr>
              <a:t> </a:t>
            </a:r>
            <a:r>
              <a:rPr lang="en-MY" dirty="0">
                <a:solidFill>
                  <a:schemeClr val="bg1"/>
                </a:solidFill>
              </a:rPr>
              <a:t>item also has </a:t>
            </a:r>
            <a:r>
              <a:rPr lang="en-MY" dirty="0">
                <a:solidFill>
                  <a:schemeClr val="bg1"/>
                </a:solidFill>
                <a:highlight>
                  <a:srgbClr val="00FFFF"/>
                </a:highlight>
              </a:rPr>
              <a:t>high kurtosis. </a:t>
            </a:r>
          </a:p>
          <a:p>
            <a:pPr marL="0" indent="0">
              <a:buNone/>
            </a:pPr>
            <a:endParaRPr lang="en-MY" dirty="0">
              <a:solidFill>
                <a:schemeClr val="bg1"/>
              </a:solidFill>
            </a:endParaRPr>
          </a:p>
          <a:p>
            <a:r>
              <a:rPr lang="en-MY" dirty="0">
                <a:solidFill>
                  <a:schemeClr val="bg1"/>
                </a:solidFill>
              </a:rPr>
              <a:t>Looking forward, we might expect some bias (inaccuracy) in the factor loading estimates for the </a:t>
            </a:r>
            <a:r>
              <a:rPr lang="en-MY" dirty="0" err="1">
                <a:solidFill>
                  <a:schemeClr val="bg1"/>
                </a:solidFill>
              </a:rPr>
              <a:t>improve_skills</a:t>
            </a:r>
            <a:r>
              <a:rPr lang="en-MY" dirty="0">
                <a:solidFill>
                  <a:schemeClr val="bg1"/>
                </a:solidFill>
              </a:rPr>
              <a:t> item, particularly, but the maximum likelihood estimation that will be used for FA has some robustness to non-normality.</a:t>
            </a:r>
            <a:endParaRPr lang="en-US" dirty="0">
              <a:solidFill>
                <a:schemeClr val="bg1"/>
              </a:solidFill>
            </a:endParaRPr>
          </a:p>
        </p:txBody>
      </p:sp>
    </p:spTree>
    <p:extLst>
      <p:ext uri="{BB962C8B-B14F-4D97-AF65-F5344CB8AC3E}">
        <p14:creationId xmlns:p14="http://schemas.microsoft.com/office/powerpoint/2010/main" val="14205824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335D236-8F50-8C4C-8D59-BEC353129962}"/>
              </a:ext>
            </a:extLst>
          </p:cNvPr>
          <p:cNvSpPr/>
          <p:nvPr/>
        </p:nvSpPr>
        <p:spPr>
          <a:xfrm>
            <a:off x="3627590" y="716011"/>
            <a:ext cx="6096000" cy="1015663"/>
          </a:xfrm>
          <a:prstGeom prst="rect">
            <a:avLst/>
          </a:prstGeom>
        </p:spPr>
        <p:txBody>
          <a:bodyPr>
            <a:spAutoFit/>
          </a:bodyPr>
          <a:lstStyle/>
          <a:p>
            <a:r>
              <a:rPr lang="en-MY" b="1" dirty="0">
                <a:solidFill>
                  <a:schemeClr val="bg1"/>
                </a:solidFill>
              </a:rPr>
              <a:t> </a:t>
            </a:r>
            <a:r>
              <a:rPr lang="en-MY" sz="3000" dirty="0">
                <a:solidFill>
                  <a:schemeClr val="bg1"/>
                </a:solidFill>
                <a:latin typeface="Times New Roman" panose="02020603050405020304" pitchFamily="18" charset="0"/>
                <a:cs typeface="Times New Roman" panose="02020603050405020304" pitchFamily="18" charset="0"/>
              </a:rPr>
              <a:t>Compute the mean of every dimension of the whole dataset</a:t>
            </a:r>
            <a:endParaRPr lang="en-US" sz="3000" dirty="0">
              <a:solidFill>
                <a:schemeClr val="bg1"/>
              </a:solidFill>
              <a:latin typeface="Times New Roman" panose="02020603050405020304" pitchFamily="18" charset="0"/>
              <a:cs typeface="Times New Roman" panose="02020603050405020304" pitchFamily="18" charset="0"/>
            </a:endParaRPr>
          </a:p>
        </p:txBody>
      </p:sp>
      <p:pic>
        <p:nvPicPr>
          <p:cNvPr id="8" name="Content Placeholder 7" descr="Diagram&#10;&#10;Description automatically generated with low confidence">
            <a:extLst>
              <a:ext uri="{FF2B5EF4-FFF2-40B4-BE49-F238E27FC236}">
                <a16:creationId xmlns:a16="http://schemas.microsoft.com/office/drawing/2014/main" id="{BC5EE51E-042B-A543-9A99-DD3C2CFBFD55}"/>
              </a:ext>
            </a:extLst>
          </p:cNvPr>
          <p:cNvPicPr>
            <a:picLocks noGrp="1" noChangeAspect="1"/>
          </p:cNvPicPr>
          <p:nvPr>
            <p:ph idx="1"/>
          </p:nvPr>
        </p:nvPicPr>
        <p:blipFill>
          <a:blip r:embed="rId2"/>
          <a:stretch>
            <a:fillRect/>
          </a:stretch>
        </p:blipFill>
        <p:spPr>
          <a:xfrm>
            <a:off x="2069881" y="2210749"/>
            <a:ext cx="3984269" cy="3705371"/>
          </a:xfrm>
        </p:spPr>
      </p:pic>
      <p:pic>
        <p:nvPicPr>
          <p:cNvPr id="10" name="Picture 9" descr="A picture containing text&#10;&#10;Description automatically generated">
            <a:extLst>
              <a:ext uri="{FF2B5EF4-FFF2-40B4-BE49-F238E27FC236}">
                <a16:creationId xmlns:a16="http://schemas.microsoft.com/office/drawing/2014/main" id="{F14906AC-A673-3846-93EA-1563C6001073}"/>
              </a:ext>
            </a:extLst>
          </p:cNvPr>
          <p:cNvPicPr>
            <a:picLocks noChangeAspect="1"/>
          </p:cNvPicPr>
          <p:nvPr/>
        </p:nvPicPr>
        <p:blipFill>
          <a:blip r:embed="rId3"/>
          <a:stretch>
            <a:fillRect/>
          </a:stretch>
        </p:blipFill>
        <p:spPr>
          <a:xfrm>
            <a:off x="6096000" y="2754776"/>
            <a:ext cx="5068573" cy="2027429"/>
          </a:xfrm>
          <a:prstGeom prst="rect">
            <a:avLst/>
          </a:prstGeom>
        </p:spPr>
      </p:pic>
    </p:spTree>
    <p:extLst>
      <p:ext uri="{BB962C8B-B14F-4D97-AF65-F5344CB8AC3E}">
        <p14:creationId xmlns:p14="http://schemas.microsoft.com/office/powerpoint/2010/main" val="312293500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5" name="Content Placeholder 4" descr="Chart, histogram&#10;&#10;Description automatically generated">
            <a:extLst>
              <a:ext uri="{FF2B5EF4-FFF2-40B4-BE49-F238E27FC236}">
                <a16:creationId xmlns:a16="http://schemas.microsoft.com/office/drawing/2014/main" id="{21887274-0F72-BD43-BADF-A71C14B36AD2}"/>
              </a:ext>
            </a:extLst>
          </p:cNvPr>
          <p:cNvPicPr>
            <a:picLocks noGrp="1" noChangeAspect="1"/>
          </p:cNvPicPr>
          <p:nvPr>
            <p:ph idx="1"/>
          </p:nvPr>
        </p:nvPicPr>
        <p:blipFill>
          <a:blip r:embed="rId3"/>
          <a:stretch>
            <a:fillRect/>
          </a:stretch>
        </p:blipFill>
        <p:spPr>
          <a:xfrm>
            <a:off x="629920" y="583994"/>
            <a:ext cx="7071360" cy="5690012"/>
          </a:xfrm>
        </p:spPr>
      </p:pic>
      <p:pic>
        <p:nvPicPr>
          <p:cNvPr id="7" name="Picture 6" descr="A picture containing logo&#10;&#10;Description automatically generated">
            <a:extLst>
              <a:ext uri="{FF2B5EF4-FFF2-40B4-BE49-F238E27FC236}">
                <a16:creationId xmlns:a16="http://schemas.microsoft.com/office/drawing/2014/main" id="{DE7FFBB6-7302-6045-99AF-11125592EDFE}"/>
              </a:ext>
            </a:extLst>
          </p:cNvPr>
          <p:cNvPicPr>
            <a:picLocks noChangeAspect="1"/>
          </p:cNvPicPr>
          <p:nvPr/>
        </p:nvPicPr>
        <p:blipFill>
          <a:blip r:embed="rId4"/>
          <a:stretch>
            <a:fillRect/>
          </a:stretch>
        </p:blipFill>
        <p:spPr>
          <a:xfrm>
            <a:off x="7498080" y="2336800"/>
            <a:ext cx="4328160" cy="1544320"/>
          </a:xfrm>
          <a:prstGeom prst="rect">
            <a:avLst/>
          </a:prstGeom>
        </p:spPr>
      </p:pic>
    </p:spTree>
    <p:extLst>
      <p:ext uri="{BB962C8B-B14F-4D97-AF65-F5344CB8AC3E}">
        <p14:creationId xmlns:p14="http://schemas.microsoft.com/office/powerpoint/2010/main" val="313669146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6" name="Content Placeholder 5" descr="A picture containing table&#10;&#10;Description automatically generated">
            <a:extLst>
              <a:ext uri="{FF2B5EF4-FFF2-40B4-BE49-F238E27FC236}">
                <a16:creationId xmlns:a16="http://schemas.microsoft.com/office/drawing/2014/main" id="{2C9B57A3-85DE-334F-B8F8-0CDD290F90D2}"/>
              </a:ext>
            </a:extLst>
          </p:cNvPr>
          <p:cNvPicPr>
            <a:picLocks noGrp="1" noChangeAspect="1"/>
          </p:cNvPicPr>
          <p:nvPr>
            <p:ph idx="1"/>
          </p:nvPr>
        </p:nvPicPr>
        <p:blipFill>
          <a:blip r:embed="rId3"/>
          <a:stretch>
            <a:fillRect/>
          </a:stretch>
        </p:blipFill>
        <p:spPr>
          <a:xfrm>
            <a:off x="58346" y="1564640"/>
            <a:ext cx="11930454" cy="4612640"/>
          </a:xfrm>
        </p:spPr>
      </p:pic>
    </p:spTree>
    <p:extLst>
      <p:ext uri="{BB962C8B-B14F-4D97-AF65-F5344CB8AC3E}">
        <p14:creationId xmlns:p14="http://schemas.microsoft.com/office/powerpoint/2010/main" val="306545936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E0BC96B-95C5-C446-99AE-E87CC227ECAD}"/>
              </a:ext>
            </a:extLst>
          </p:cNvPr>
          <p:cNvSpPr>
            <a:spLocks noGrp="1"/>
          </p:cNvSpPr>
          <p:nvPr>
            <p:ph idx="1"/>
          </p:nvPr>
        </p:nvSpPr>
        <p:spPr>
          <a:xfrm>
            <a:off x="720000" y="1007390"/>
            <a:ext cx="10728325" cy="4761585"/>
          </a:xfrm>
        </p:spPr>
        <p:txBody>
          <a:bodyPr/>
          <a:lstStyle/>
          <a:p>
            <a:r>
              <a:rPr lang="en-MY" b="1" dirty="0">
                <a:solidFill>
                  <a:schemeClr val="bg1">
                    <a:alpha val="58000"/>
                  </a:schemeClr>
                </a:solidFill>
              </a:rPr>
              <a:t>Pearson correlations indicate the items have non-trivial pairwise interrelationships. Particularly, none of the item pairs have near-zero or very small correlations. The weakest correlations appear to be between the ‘</a:t>
            </a:r>
            <a:r>
              <a:rPr lang="en-MY" b="1" dirty="0" err="1">
                <a:solidFill>
                  <a:schemeClr val="bg1">
                    <a:alpha val="58000"/>
                  </a:schemeClr>
                </a:solidFill>
              </a:rPr>
              <a:t>pass_class</a:t>
            </a:r>
            <a:r>
              <a:rPr lang="en-MY" b="1" dirty="0">
                <a:solidFill>
                  <a:schemeClr val="bg1">
                    <a:alpha val="58000"/>
                  </a:schemeClr>
                </a:solidFill>
              </a:rPr>
              <a:t>’ item and other items. Some item response pairs have positive, and others have negative, associations. </a:t>
            </a:r>
            <a:endParaRPr lang="en-US" b="1" dirty="0">
              <a:solidFill>
                <a:schemeClr val="bg1">
                  <a:alpha val="58000"/>
                </a:schemeClr>
              </a:solidFill>
            </a:endParaRPr>
          </a:p>
        </p:txBody>
      </p:sp>
    </p:spTree>
    <p:extLst>
      <p:ext uri="{BB962C8B-B14F-4D97-AF65-F5344CB8AC3E}">
        <p14:creationId xmlns:p14="http://schemas.microsoft.com/office/powerpoint/2010/main" val="77352860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7EA8E7C3-4EBA-FC4F-9338-3074CEDE91A3}"/>
              </a:ext>
            </a:extLst>
          </p:cNvPr>
          <p:cNvPicPr>
            <a:picLocks noGrp="1" noChangeAspect="1"/>
          </p:cNvPicPr>
          <p:nvPr>
            <p:ph idx="1"/>
          </p:nvPr>
        </p:nvPicPr>
        <p:blipFill>
          <a:blip r:embed="rId3"/>
          <a:stretch>
            <a:fillRect/>
          </a:stretch>
        </p:blipFill>
        <p:spPr>
          <a:xfrm>
            <a:off x="294468" y="481451"/>
            <a:ext cx="11592731" cy="1006386"/>
          </a:xfrm>
        </p:spPr>
      </p:pic>
      <p:pic>
        <p:nvPicPr>
          <p:cNvPr id="8" name="Picture 7" descr="Chart, line chart&#10;&#10;Description automatically generated">
            <a:extLst>
              <a:ext uri="{FF2B5EF4-FFF2-40B4-BE49-F238E27FC236}">
                <a16:creationId xmlns:a16="http://schemas.microsoft.com/office/drawing/2014/main" id="{03D7D519-45E7-2F42-BBA7-F5722D0DC032}"/>
              </a:ext>
            </a:extLst>
          </p:cNvPr>
          <p:cNvPicPr>
            <a:picLocks noChangeAspect="1"/>
          </p:cNvPicPr>
          <p:nvPr/>
        </p:nvPicPr>
        <p:blipFill>
          <a:blip r:embed="rId4"/>
          <a:stretch>
            <a:fillRect/>
          </a:stretch>
        </p:blipFill>
        <p:spPr>
          <a:xfrm>
            <a:off x="2805193" y="1487837"/>
            <a:ext cx="6015925" cy="5364200"/>
          </a:xfrm>
          <a:prstGeom prst="rect">
            <a:avLst/>
          </a:prstGeom>
        </p:spPr>
      </p:pic>
    </p:spTree>
    <p:extLst>
      <p:ext uri="{BB962C8B-B14F-4D97-AF65-F5344CB8AC3E}">
        <p14:creationId xmlns:p14="http://schemas.microsoft.com/office/powerpoint/2010/main" val="106999179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ED7A3B8-7318-2F45-9303-1DE7D027000A}"/>
              </a:ext>
            </a:extLst>
          </p:cNvPr>
          <p:cNvSpPr>
            <a:spLocks noGrp="1"/>
          </p:cNvSpPr>
          <p:nvPr>
            <p:ph idx="1"/>
          </p:nvPr>
        </p:nvSpPr>
        <p:spPr>
          <a:xfrm>
            <a:off x="720000" y="728420"/>
            <a:ext cx="10728325" cy="5040555"/>
          </a:xfrm>
        </p:spPr>
        <p:txBody>
          <a:bodyPr>
            <a:normAutofit fontScale="85000" lnSpcReduction="10000"/>
          </a:bodyPr>
          <a:lstStyle/>
          <a:p>
            <a:pPr marL="0" indent="0">
              <a:buNone/>
            </a:pPr>
            <a:endParaRPr lang="en-MY" b="1" dirty="0">
              <a:solidFill>
                <a:schemeClr val="bg1"/>
              </a:solidFill>
            </a:endParaRPr>
          </a:p>
          <a:p>
            <a:r>
              <a:rPr lang="en-MY" dirty="0">
                <a:solidFill>
                  <a:schemeClr val="bg1"/>
                </a:solidFill>
              </a:rPr>
              <a:t>Based on the parallel analysis result and our initial hypothesis, we might compare models with 2 and 3 factors. </a:t>
            </a:r>
          </a:p>
          <a:p>
            <a:endParaRPr lang="en-MY" dirty="0">
              <a:solidFill>
                <a:schemeClr val="bg1"/>
              </a:solidFill>
            </a:endParaRPr>
          </a:p>
          <a:p>
            <a:r>
              <a:rPr lang="en-MY" b="1" dirty="0">
                <a:solidFill>
                  <a:schemeClr val="bg1">
                    <a:alpha val="58000"/>
                  </a:schemeClr>
                </a:solidFill>
              </a:rPr>
              <a:t>Parallel analysis suggests 3 factors have eigenvalues that clearly exceed those from a randomly-arranged dataset of the same size. The 4th factor is questionable from a parsimony perspective because its eigenvalue just barely exceeds that expected from a random dataset. </a:t>
            </a:r>
          </a:p>
          <a:p>
            <a:pPr marL="0" indent="0">
              <a:buNone/>
            </a:pPr>
            <a:endParaRPr lang="en-MY" b="1" dirty="0">
              <a:solidFill>
                <a:schemeClr val="bg1"/>
              </a:solidFill>
            </a:endParaRPr>
          </a:p>
          <a:p>
            <a:r>
              <a:rPr lang="en-MY" dirty="0">
                <a:solidFill>
                  <a:schemeClr val="bg1"/>
                </a:solidFill>
              </a:rPr>
              <a:t>Preferred models should have the fewest factors possible, but still all or mostly acceptable fit indices (chi-square, RMSR, and TLI) and be substantively interpretable (i.e., the pattern of loadings can be reasonably explained based on theory about the trait and/or knowledge of the item content). Models with more factors will usually fit better because they have more parameters, so it is important that the added factors are interpretable. A model should not have so many factors that many items have no loadings above .4. The order of importance of these criteria in making </a:t>
            </a:r>
            <a:r>
              <a:rPr lang="en-MY" dirty="0"/>
              <a:t>an overall judgment is substantive interpretability, and then model fit and parsimony.</a:t>
            </a:r>
            <a:endParaRPr lang="en-US" b="1" dirty="0">
              <a:solidFill>
                <a:schemeClr val="bg1"/>
              </a:solidFill>
            </a:endParaRPr>
          </a:p>
        </p:txBody>
      </p:sp>
    </p:spTree>
    <p:extLst>
      <p:ext uri="{BB962C8B-B14F-4D97-AF65-F5344CB8AC3E}">
        <p14:creationId xmlns:p14="http://schemas.microsoft.com/office/powerpoint/2010/main" val="283163472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ED7A3B8-7318-2F45-9303-1DE7D027000A}"/>
              </a:ext>
            </a:extLst>
          </p:cNvPr>
          <p:cNvSpPr>
            <a:spLocks noGrp="1"/>
          </p:cNvSpPr>
          <p:nvPr>
            <p:ph idx="1"/>
          </p:nvPr>
        </p:nvSpPr>
        <p:spPr>
          <a:xfrm>
            <a:off x="720000" y="728420"/>
            <a:ext cx="10728325" cy="5040555"/>
          </a:xfrm>
        </p:spPr>
        <p:txBody>
          <a:bodyPr>
            <a:normAutofit/>
          </a:bodyPr>
          <a:lstStyle/>
          <a:p>
            <a:pPr marL="0" indent="0">
              <a:buNone/>
            </a:pPr>
            <a:endParaRPr lang="en-MY" b="1" dirty="0">
              <a:solidFill>
                <a:schemeClr val="bg1"/>
              </a:solidFill>
            </a:endParaRPr>
          </a:p>
          <a:p>
            <a:pPr marL="0" indent="0">
              <a:buNone/>
            </a:pPr>
            <a:r>
              <a:rPr lang="en-MY" dirty="0">
                <a:solidFill>
                  <a:schemeClr val="bg1"/>
                </a:solidFill>
              </a:rPr>
              <a:t>• Rotation: You can do an oblique rotation first (</a:t>
            </a:r>
            <a:r>
              <a:rPr lang="en-MY" dirty="0" err="1">
                <a:solidFill>
                  <a:schemeClr val="bg1"/>
                </a:solidFill>
              </a:rPr>
              <a:t>oblimin</a:t>
            </a:r>
            <a:r>
              <a:rPr lang="en-MY" dirty="0">
                <a:solidFill>
                  <a:schemeClr val="bg1"/>
                </a:solidFill>
              </a:rPr>
              <a:t>, </a:t>
            </a:r>
            <a:r>
              <a:rPr lang="en-MY" dirty="0" err="1">
                <a:solidFill>
                  <a:schemeClr val="bg1"/>
                </a:solidFill>
              </a:rPr>
              <a:t>promax</a:t>
            </a:r>
            <a:r>
              <a:rPr lang="en-MY" dirty="0">
                <a:solidFill>
                  <a:schemeClr val="bg1"/>
                </a:solidFill>
              </a:rPr>
              <a:t>), and examine the component correlation matrix. If the correlation between the components is not important, you can repeat the analysis with varimax rotation. The latter will maximize the factor loadings, assuming no correlations between components. If there are important correlations between the components, then you can save the factor scores and perform a second-order principal component analysis on them. OR, you can discuss the component correlations themselves, depending on the research question. </a:t>
            </a:r>
          </a:p>
          <a:p>
            <a:endParaRPr lang="en-MY" dirty="0">
              <a:solidFill>
                <a:schemeClr val="bg1"/>
              </a:solidFill>
            </a:endParaRPr>
          </a:p>
          <a:p>
            <a:r>
              <a:rPr lang="en-MY" dirty="0">
                <a:solidFill>
                  <a:schemeClr val="bg1"/>
                </a:solidFill>
              </a:rPr>
              <a:t>You use varimax in EFA when You assume that in population factors you extract are not correlated; You use </a:t>
            </a:r>
            <a:r>
              <a:rPr lang="en-MY" dirty="0" err="1">
                <a:solidFill>
                  <a:schemeClr val="bg1"/>
                </a:solidFill>
              </a:rPr>
              <a:t>promax</a:t>
            </a:r>
            <a:r>
              <a:rPr lang="en-MY" dirty="0">
                <a:solidFill>
                  <a:schemeClr val="bg1"/>
                </a:solidFill>
              </a:rPr>
              <a:t> or other oblique rotations when You assume that they are correlated</a:t>
            </a:r>
            <a:endParaRPr lang="en-US" b="1" dirty="0">
              <a:solidFill>
                <a:schemeClr val="bg1"/>
              </a:solidFill>
            </a:endParaRPr>
          </a:p>
        </p:txBody>
      </p:sp>
    </p:spTree>
    <p:extLst>
      <p:ext uri="{BB962C8B-B14F-4D97-AF65-F5344CB8AC3E}">
        <p14:creationId xmlns:p14="http://schemas.microsoft.com/office/powerpoint/2010/main" val="117656292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1B42F533-9BAC-5F4C-987C-57FC09585D23}"/>
              </a:ext>
            </a:extLst>
          </p:cNvPr>
          <p:cNvPicPr>
            <a:picLocks noGrp="1" noChangeAspect="1"/>
          </p:cNvPicPr>
          <p:nvPr>
            <p:ph idx="1"/>
          </p:nvPr>
        </p:nvPicPr>
        <p:blipFill>
          <a:blip r:embed="rId3"/>
          <a:stretch>
            <a:fillRect/>
          </a:stretch>
        </p:blipFill>
        <p:spPr>
          <a:xfrm>
            <a:off x="870762" y="0"/>
            <a:ext cx="10450476" cy="531772"/>
          </a:xfrm>
        </p:spPr>
      </p:pic>
      <p:pic>
        <p:nvPicPr>
          <p:cNvPr id="9" name="Picture 8" descr="A picture containing text&#10;&#10;Description automatically generated">
            <a:extLst>
              <a:ext uri="{FF2B5EF4-FFF2-40B4-BE49-F238E27FC236}">
                <a16:creationId xmlns:a16="http://schemas.microsoft.com/office/drawing/2014/main" id="{FE6D4656-A891-F04E-8977-F2A3D8E8009A}"/>
              </a:ext>
            </a:extLst>
          </p:cNvPr>
          <p:cNvPicPr>
            <a:picLocks noChangeAspect="1"/>
          </p:cNvPicPr>
          <p:nvPr/>
        </p:nvPicPr>
        <p:blipFill>
          <a:blip r:embed="rId4"/>
          <a:stretch>
            <a:fillRect/>
          </a:stretch>
        </p:blipFill>
        <p:spPr>
          <a:xfrm>
            <a:off x="1177871" y="531772"/>
            <a:ext cx="6226053" cy="6226053"/>
          </a:xfrm>
          <a:prstGeom prst="rect">
            <a:avLst/>
          </a:prstGeom>
        </p:spPr>
      </p:pic>
      <p:sp>
        <p:nvSpPr>
          <p:cNvPr id="10" name="Rectangle 9">
            <a:extLst>
              <a:ext uri="{FF2B5EF4-FFF2-40B4-BE49-F238E27FC236}">
                <a16:creationId xmlns:a16="http://schemas.microsoft.com/office/drawing/2014/main" id="{23DB2766-CA47-8D47-B955-16AD241D39BA}"/>
              </a:ext>
            </a:extLst>
          </p:cNvPr>
          <p:cNvSpPr/>
          <p:nvPr/>
        </p:nvSpPr>
        <p:spPr>
          <a:xfrm>
            <a:off x="7441769" y="843677"/>
            <a:ext cx="4259451" cy="4247317"/>
          </a:xfrm>
          <a:prstGeom prst="rect">
            <a:avLst/>
          </a:prstGeom>
        </p:spPr>
        <p:txBody>
          <a:bodyPr wrap="square">
            <a:spAutoFit/>
          </a:bodyPr>
          <a:lstStyle/>
          <a:p>
            <a:r>
              <a:rPr lang="en-US" dirty="0">
                <a:solidFill>
                  <a:schemeClr val="bg1"/>
                </a:solidFill>
              </a:rPr>
              <a:t>Factor 1 </a:t>
            </a:r>
          </a:p>
          <a:p>
            <a:r>
              <a:rPr lang="en-US" b="1" dirty="0">
                <a:solidFill>
                  <a:schemeClr val="bg1"/>
                </a:solidFill>
              </a:rPr>
              <a:t>( gain knowledge ) </a:t>
            </a:r>
            <a:r>
              <a:rPr lang="en-US" dirty="0">
                <a:solidFill>
                  <a:schemeClr val="bg1"/>
                </a:solidFill>
              </a:rPr>
              <a:t>– </a:t>
            </a:r>
          </a:p>
          <a:p>
            <a:r>
              <a:rPr lang="en-US" dirty="0">
                <a:solidFill>
                  <a:schemeClr val="bg1"/>
                </a:solidFill>
              </a:rPr>
              <a:t>improve skills </a:t>
            </a:r>
          </a:p>
          <a:p>
            <a:r>
              <a:rPr lang="en-US" dirty="0">
                <a:solidFill>
                  <a:schemeClr val="bg1"/>
                </a:solidFill>
              </a:rPr>
              <a:t>and </a:t>
            </a:r>
          </a:p>
          <a:p>
            <a:r>
              <a:rPr lang="en-US" dirty="0">
                <a:solidFill>
                  <a:schemeClr val="bg1"/>
                </a:solidFill>
              </a:rPr>
              <a:t>test capability</a:t>
            </a:r>
          </a:p>
          <a:p>
            <a:r>
              <a:rPr lang="en-US" dirty="0">
                <a:solidFill>
                  <a:schemeClr val="bg1"/>
                </a:solidFill>
              </a:rPr>
              <a:t>and </a:t>
            </a:r>
            <a:r>
              <a:rPr lang="en-US" b="1" dirty="0">
                <a:solidFill>
                  <a:schemeClr val="bg1"/>
                </a:solidFill>
              </a:rPr>
              <a:t>(  intrinsic innovation interest  ) </a:t>
            </a:r>
            <a:r>
              <a:rPr lang="en-US" dirty="0">
                <a:solidFill>
                  <a:schemeClr val="bg1"/>
                </a:solidFill>
              </a:rPr>
              <a:t>– enjoy problems, keep up with new ideas </a:t>
            </a:r>
          </a:p>
          <a:p>
            <a:endParaRPr lang="en-US" dirty="0">
              <a:solidFill>
                <a:schemeClr val="bg1"/>
              </a:solidFill>
            </a:endParaRPr>
          </a:p>
          <a:p>
            <a:endParaRPr lang="en-US" dirty="0">
              <a:solidFill>
                <a:schemeClr val="bg1"/>
              </a:solidFill>
            </a:endParaRPr>
          </a:p>
          <a:p>
            <a:r>
              <a:rPr lang="en-US" dirty="0">
                <a:solidFill>
                  <a:schemeClr val="bg1"/>
                </a:solidFill>
              </a:rPr>
              <a:t>Factor 2 </a:t>
            </a:r>
            <a:r>
              <a:rPr lang="en-US" b="1" dirty="0">
                <a:solidFill>
                  <a:schemeClr val="bg1"/>
                </a:solidFill>
              </a:rPr>
              <a:t>( recognition ) </a:t>
            </a:r>
            <a:r>
              <a:rPr lang="en-US" dirty="0">
                <a:solidFill>
                  <a:schemeClr val="bg1"/>
                </a:solidFill>
              </a:rPr>
              <a:t>– </a:t>
            </a:r>
          </a:p>
          <a:p>
            <a:r>
              <a:rPr lang="en-US" dirty="0">
                <a:solidFill>
                  <a:schemeClr val="bg1"/>
                </a:solidFill>
              </a:rPr>
              <a:t>Known as excellent programmer, creativity</a:t>
            </a:r>
          </a:p>
          <a:p>
            <a:endParaRPr lang="en-US" dirty="0">
              <a:solidFill>
                <a:schemeClr val="bg1"/>
              </a:solidFill>
            </a:endParaRPr>
          </a:p>
          <a:p>
            <a:r>
              <a:rPr lang="en-US" dirty="0">
                <a:solidFill>
                  <a:schemeClr val="bg1"/>
                </a:solidFill>
              </a:rPr>
              <a:t>Factor 3 ( </a:t>
            </a:r>
          </a:p>
        </p:txBody>
      </p:sp>
    </p:spTree>
    <p:extLst>
      <p:ext uri="{BB962C8B-B14F-4D97-AF65-F5344CB8AC3E}">
        <p14:creationId xmlns:p14="http://schemas.microsoft.com/office/powerpoint/2010/main" val="265149814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5" name="Content Placeholder 4" descr="A picture containing text&#10;&#10;Description automatically generated">
            <a:extLst>
              <a:ext uri="{FF2B5EF4-FFF2-40B4-BE49-F238E27FC236}">
                <a16:creationId xmlns:a16="http://schemas.microsoft.com/office/drawing/2014/main" id="{283CB6E5-F64C-BA4D-A261-682C3EA33301}"/>
              </a:ext>
            </a:extLst>
          </p:cNvPr>
          <p:cNvPicPr>
            <a:picLocks noGrp="1" noChangeAspect="1"/>
          </p:cNvPicPr>
          <p:nvPr>
            <p:ph idx="1"/>
          </p:nvPr>
        </p:nvPicPr>
        <p:blipFill>
          <a:blip r:embed="rId3"/>
          <a:stretch>
            <a:fillRect/>
          </a:stretch>
        </p:blipFill>
        <p:spPr>
          <a:xfrm>
            <a:off x="890919" y="712923"/>
            <a:ext cx="10898206" cy="5160935"/>
          </a:xfrm>
        </p:spPr>
      </p:pic>
    </p:spTree>
    <p:extLst>
      <p:ext uri="{BB962C8B-B14F-4D97-AF65-F5344CB8AC3E}">
        <p14:creationId xmlns:p14="http://schemas.microsoft.com/office/powerpoint/2010/main" val="60683662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D8AA2E0D-921C-9840-A10E-6843BC31E83A}"/>
              </a:ext>
            </a:extLst>
          </p:cNvPr>
          <p:cNvPicPr>
            <a:picLocks noGrp="1" noChangeAspect="1"/>
          </p:cNvPicPr>
          <p:nvPr>
            <p:ph idx="1"/>
          </p:nvPr>
        </p:nvPicPr>
        <p:blipFill>
          <a:blip r:embed="rId3"/>
          <a:stretch>
            <a:fillRect/>
          </a:stretch>
        </p:blipFill>
        <p:spPr>
          <a:xfrm>
            <a:off x="786322" y="32838"/>
            <a:ext cx="11014225" cy="521871"/>
          </a:xfrm>
        </p:spPr>
      </p:pic>
      <p:pic>
        <p:nvPicPr>
          <p:cNvPr id="9" name="Picture 8">
            <a:extLst>
              <a:ext uri="{FF2B5EF4-FFF2-40B4-BE49-F238E27FC236}">
                <a16:creationId xmlns:a16="http://schemas.microsoft.com/office/drawing/2014/main" id="{29DE3657-5C90-FC42-A361-36DE148B7291}"/>
              </a:ext>
            </a:extLst>
          </p:cNvPr>
          <p:cNvPicPr>
            <a:picLocks noChangeAspect="1"/>
          </p:cNvPicPr>
          <p:nvPr/>
        </p:nvPicPr>
        <p:blipFill>
          <a:blip r:embed="rId4"/>
          <a:stretch>
            <a:fillRect/>
          </a:stretch>
        </p:blipFill>
        <p:spPr>
          <a:xfrm>
            <a:off x="893899" y="672832"/>
            <a:ext cx="5560690" cy="5512336"/>
          </a:xfrm>
          <a:prstGeom prst="rect">
            <a:avLst/>
          </a:prstGeom>
        </p:spPr>
      </p:pic>
      <p:sp>
        <p:nvSpPr>
          <p:cNvPr id="10" name="TextBox 9">
            <a:extLst>
              <a:ext uri="{FF2B5EF4-FFF2-40B4-BE49-F238E27FC236}">
                <a16:creationId xmlns:a16="http://schemas.microsoft.com/office/drawing/2014/main" id="{2577DDAD-BA18-9747-9DB8-45047AA1E0B6}"/>
              </a:ext>
            </a:extLst>
          </p:cNvPr>
          <p:cNvSpPr txBox="1"/>
          <p:nvPr/>
        </p:nvSpPr>
        <p:spPr>
          <a:xfrm>
            <a:off x="7067227" y="883403"/>
            <a:ext cx="4338451" cy="6401753"/>
          </a:xfrm>
          <a:prstGeom prst="rect">
            <a:avLst/>
          </a:prstGeom>
          <a:noFill/>
        </p:spPr>
        <p:txBody>
          <a:bodyPr wrap="square" rtlCol="0">
            <a:spAutoFit/>
          </a:bodyPr>
          <a:lstStyle/>
          <a:p>
            <a:r>
              <a:rPr lang="en-US" sz="2000" dirty="0">
                <a:solidFill>
                  <a:schemeClr val="bg1"/>
                </a:solidFill>
              </a:rPr>
              <a:t>Factor 1 </a:t>
            </a:r>
          </a:p>
          <a:p>
            <a:r>
              <a:rPr lang="en-US" sz="2000" b="1" dirty="0">
                <a:solidFill>
                  <a:schemeClr val="bg1"/>
                </a:solidFill>
              </a:rPr>
              <a:t>( gain knowledge ) </a:t>
            </a:r>
            <a:r>
              <a:rPr lang="en-US" sz="2000" dirty="0">
                <a:solidFill>
                  <a:schemeClr val="bg1"/>
                </a:solidFill>
              </a:rPr>
              <a:t>– </a:t>
            </a:r>
          </a:p>
          <a:p>
            <a:r>
              <a:rPr lang="en-US" sz="2000" dirty="0">
                <a:solidFill>
                  <a:schemeClr val="bg1"/>
                </a:solidFill>
              </a:rPr>
              <a:t>improve skills </a:t>
            </a:r>
          </a:p>
          <a:p>
            <a:r>
              <a:rPr lang="en-US" sz="2000" dirty="0">
                <a:solidFill>
                  <a:schemeClr val="bg1"/>
                </a:solidFill>
              </a:rPr>
              <a:t>and </a:t>
            </a:r>
          </a:p>
          <a:p>
            <a:r>
              <a:rPr lang="en-US" sz="2000" dirty="0">
                <a:solidFill>
                  <a:schemeClr val="bg1"/>
                </a:solidFill>
              </a:rPr>
              <a:t>test capability</a:t>
            </a:r>
          </a:p>
          <a:p>
            <a:r>
              <a:rPr lang="en-US" sz="2000" dirty="0">
                <a:solidFill>
                  <a:schemeClr val="bg1"/>
                </a:solidFill>
              </a:rPr>
              <a:t>and </a:t>
            </a:r>
            <a:r>
              <a:rPr lang="en-US" sz="2000" b="1" dirty="0">
                <a:solidFill>
                  <a:schemeClr val="bg1"/>
                </a:solidFill>
              </a:rPr>
              <a:t>(  intrinsic innovation interest  ) </a:t>
            </a:r>
            <a:r>
              <a:rPr lang="en-US" sz="2000" dirty="0">
                <a:solidFill>
                  <a:schemeClr val="bg1"/>
                </a:solidFill>
              </a:rPr>
              <a:t>– enjoy problems, keep up with new ideas </a:t>
            </a:r>
          </a:p>
          <a:p>
            <a:r>
              <a:rPr lang="en-US" sz="2000" dirty="0">
                <a:solidFill>
                  <a:schemeClr val="bg1"/>
                </a:solidFill>
              </a:rPr>
              <a:t>and </a:t>
            </a:r>
            <a:r>
              <a:rPr lang="en-US" sz="2000" b="1" dirty="0">
                <a:solidFill>
                  <a:schemeClr val="bg1"/>
                </a:solidFill>
              </a:rPr>
              <a:t>( curiosity )  </a:t>
            </a:r>
            <a:r>
              <a:rPr lang="en-US" sz="2000" dirty="0">
                <a:solidFill>
                  <a:schemeClr val="bg1"/>
                </a:solidFill>
              </a:rPr>
              <a:t>- curious</a:t>
            </a:r>
          </a:p>
          <a:p>
            <a:endParaRPr lang="en-US" sz="2000" dirty="0">
              <a:solidFill>
                <a:schemeClr val="bg1"/>
              </a:solidFill>
            </a:endParaRPr>
          </a:p>
          <a:p>
            <a:r>
              <a:rPr lang="en-US" sz="2000" dirty="0">
                <a:solidFill>
                  <a:schemeClr val="bg1"/>
                </a:solidFill>
              </a:rPr>
              <a:t>Factor 2 </a:t>
            </a:r>
            <a:r>
              <a:rPr lang="en-US" sz="2000" b="1" dirty="0">
                <a:solidFill>
                  <a:schemeClr val="bg1"/>
                </a:solidFill>
              </a:rPr>
              <a:t>( show ideas ) </a:t>
            </a:r>
            <a:r>
              <a:rPr lang="en-US" sz="2000" dirty="0">
                <a:solidFill>
                  <a:schemeClr val="bg1"/>
                </a:solidFill>
              </a:rPr>
              <a:t>– </a:t>
            </a:r>
          </a:p>
          <a:p>
            <a:r>
              <a:rPr lang="en-US" sz="2000" dirty="0">
                <a:solidFill>
                  <a:schemeClr val="bg1"/>
                </a:solidFill>
              </a:rPr>
              <a:t>Introduce ideas and get in touch</a:t>
            </a:r>
          </a:p>
          <a:p>
            <a:r>
              <a:rPr lang="en-US" sz="2000" b="1" dirty="0">
                <a:solidFill>
                  <a:schemeClr val="bg1"/>
                </a:solidFill>
              </a:rPr>
              <a:t>( dissatisfaction ) </a:t>
            </a:r>
            <a:r>
              <a:rPr lang="en-US" sz="2000" dirty="0">
                <a:solidFill>
                  <a:schemeClr val="bg1"/>
                </a:solidFill>
              </a:rPr>
              <a:t>– dissatisfied </a:t>
            </a:r>
          </a:p>
          <a:p>
            <a:endParaRPr lang="en-US" sz="2000" dirty="0">
              <a:solidFill>
                <a:schemeClr val="bg1"/>
              </a:solidFill>
            </a:endParaRPr>
          </a:p>
          <a:p>
            <a:r>
              <a:rPr lang="en-US" sz="2000" dirty="0">
                <a:solidFill>
                  <a:schemeClr val="bg1"/>
                </a:solidFill>
              </a:rPr>
              <a:t>Factor 3 </a:t>
            </a:r>
            <a:r>
              <a:rPr lang="en-US" sz="2000" b="1" dirty="0">
                <a:solidFill>
                  <a:schemeClr val="bg1"/>
                </a:solidFill>
              </a:rPr>
              <a:t>( recognition ) </a:t>
            </a:r>
            <a:r>
              <a:rPr lang="en-US" sz="2000" dirty="0">
                <a:solidFill>
                  <a:schemeClr val="bg1"/>
                </a:solidFill>
              </a:rPr>
              <a:t>– known as excellent programmer, known for creativity </a:t>
            </a:r>
          </a:p>
          <a:p>
            <a:endParaRPr lang="en-US" sz="2000" dirty="0">
              <a:solidFill>
                <a:schemeClr val="bg1"/>
              </a:solidFill>
            </a:endParaRPr>
          </a:p>
          <a:p>
            <a:endParaRPr lang="en-US" sz="2000" dirty="0">
              <a:solidFill>
                <a:schemeClr val="bg1"/>
              </a:solidFill>
            </a:endParaRPr>
          </a:p>
          <a:p>
            <a:r>
              <a:rPr lang="en-US" sz="3000" b="1" dirty="0">
                <a:solidFill>
                  <a:schemeClr val="bg1"/>
                </a:solidFill>
              </a:rPr>
              <a:t> </a:t>
            </a:r>
          </a:p>
        </p:txBody>
      </p:sp>
    </p:spTree>
    <p:extLst>
      <p:ext uri="{BB962C8B-B14F-4D97-AF65-F5344CB8AC3E}">
        <p14:creationId xmlns:p14="http://schemas.microsoft.com/office/powerpoint/2010/main" val="171759886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5" name="Content Placeholder 4" descr="A picture containing text&#10;&#10;Description automatically generated">
            <a:extLst>
              <a:ext uri="{FF2B5EF4-FFF2-40B4-BE49-F238E27FC236}">
                <a16:creationId xmlns:a16="http://schemas.microsoft.com/office/drawing/2014/main" id="{AFA87913-18EA-A14E-9D70-1E754486ACB4}"/>
              </a:ext>
            </a:extLst>
          </p:cNvPr>
          <p:cNvPicPr>
            <a:picLocks noGrp="1" noChangeAspect="1"/>
          </p:cNvPicPr>
          <p:nvPr>
            <p:ph idx="1"/>
          </p:nvPr>
        </p:nvPicPr>
        <p:blipFill>
          <a:blip r:embed="rId3"/>
          <a:stretch>
            <a:fillRect/>
          </a:stretch>
        </p:blipFill>
        <p:spPr>
          <a:xfrm>
            <a:off x="306166" y="701298"/>
            <a:ext cx="11579668" cy="5455404"/>
          </a:xfrm>
        </p:spPr>
      </p:pic>
    </p:spTree>
    <p:extLst>
      <p:ext uri="{BB962C8B-B14F-4D97-AF65-F5344CB8AC3E}">
        <p14:creationId xmlns:p14="http://schemas.microsoft.com/office/powerpoint/2010/main" val="4407262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76363F-57CB-7C46-8D30-6997A8CB848E}"/>
              </a:ext>
            </a:extLst>
          </p:cNvPr>
          <p:cNvSpPr>
            <a:spLocks noGrp="1"/>
          </p:cNvSpPr>
          <p:nvPr>
            <p:ph type="title"/>
          </p:nvPr>
        </p:nvSpPr>
        <p:spPr>
          <a:xfrm>
            <a:off x="744713" y="479806"/>
            <a:ext cx="4049708" cy="1477328"/>
          </a:xfrm>
        </p:spPr>
        <p:txBody>
          <a:bodyPr/>
          <a:lstStyle/>
          <a:p>
            <a:pPr algn="ctr"/>
            <a:r>
              <a:rPr lang="en-US" b="1" dirty="0">
                <a:solidFill>
                  <a:schemeClr val="bg1"/>
                </a:solidFill>
                <a:latin typeface="Times New Roman" panose="02020603050405020304" pitchFamily="18" charset="0"/>
                <a:cs typeface="Times New Roman" panose="02020603050405020304" pitchFamily="18" charset="0"/>
              </a:rPr>
              <a:t>The covariance matrix of the sample can be expressed as </a:t>
            </a:r>
          </a:p>
        </p:txBody>
      </p:sp>
      <p:pic>
        <p:nvPicPr>
          <p:cNvPr id="8" name="Content Placeholder 7" descr="Diagram, text&#10;&#10;Description automatically generated">
            <a:extLst>
              <a:ext uri="{FF2B5EF4-FFF2-40B4-BE49-F238E27FC236}">
                <a16:creationId xmlns:a16="http://schemas.microsoft.com/office/drawing/2014/main" id="{9654B64E-14C8-E24D-9FDB-D056229B6CE5}"/>
              </a:ext>
            </a:extLst>
          </p:cNvPr>
          <p:cNvPicPr>
            <a:picLocks noGrp="1" noChangeAspect="1"/>
          </p:cNvPicPr>
          <p:nvPr>
            <p:ph idx="1"/>
          </p:nvPr>
        </p:nvPicPr>
        <p:blipFill>
          <a:blip r:embed="rId3"/>
          <a:stretch>
            <a:fillRect/>
          </a:stretch>
        </p:blipFill>
        <p:spPr>
          <a:xfrm>
            <a:off x="5313404" y="587577"/>
            <a:ext cx="5362833" cy="1526785"/>
          </a:xfrm>
        </p:spPr>
      </p:pic>
      <p:pic>
        <p:nvPicPr>
          <p:cNvPr id="12" name="Picture 11" descr="Table&#10;&#10;Description automatically generated">
            <a:extLst>
              <a:ext uri="{FF2B5EF4-FFF2-40B4-BE49-F238E27FC236}">
                <a16:creationId xmlns:a16="http://schemas.microsoft.com/office/drawing/2014/main" id="{1538121E-E60A-1645-8121-D6186DCFB249}"/>
              </a:ext>
            </a:extLst>
          </p:cNvPr>
          <p:cNvPicPr>
            <a:picLocks noChangeAspect="1"/>
          </p:cNvPicPr>
          <p:nvPr/>
        </p:nvPicPr>
        <p:blipFill>
          <a:blip r:embed="rId4"/>
          <a:stretch>
            <a:fillRect/>
          </a:stretch>
        </p:blipFill>
        <p:spPr>
          <a:xfrm>
            <a:off x="538204" y="3045597"/>
            <a:ext cx="4775200" cy="2768600"/>
          </a:xfrm>
          <a:prstGeom prst="rect">
            <a:avLst/>
          </a:prstGeom>
        </p:spPr>
      </p:pic>
      <p:sp>
        <p:nvSpPr>
          <p:cNvPr id="13" name="TextBox 12">
            <a:extLst>
              <a:ext uri="{FF2B5EF4-FFF2-40B4-BE49-F238E27FC236}">
                <a16:creationId xmlns:a16="http://schemas.microsoft.com/office/drawing/2014/main" id="{24D4992A-63D3-0441-B783-E8FC464288BE}"/>
              </a:ext>
            </a:extLst>
          </p:cNvPr>
          <p:cNvSpPr txBox="1"/>
          <p:nvPr/>
        </p:nvSpPr>
        <p:spPr>
          <a:xfrm>
            <a:off x="1937170" y="2611370"/>
            <a:ext cx="2687382" cy="553998"/>
          </a:xfrm>
          <a:prstGeom prst="rect">
            <a:avLst/>
          </a:prstGeom>
          <a:noFill/>
        </p:spPr>
        <p:txBody>
          <a:bodyPr wrap="square" rtlCol="0">
            <a:spAutoFit/>
          </a:bodyPr>
          <a:lstStyle/>
          <a:p>
            <a:r>
              <a:rPr lang="en-US" sz="3000" dirty="0">
                <a:solidFill>
                  <a:schemeClr val="bg1"/>
                </a:solidFill>
                <a:latin typeface="Times New Roman" panose="02020603050405020304" pitchFamily="18" charset="0"/>
                <a:cs typeface="Times New Roman" panose="02020603050405020304" pitchFamily="18" charset="0"/>
              </a:rPr>
              <a:t>Original Matrix</a:t>
            </a:r>
          </a:p>
        </p:txBody>
      </p:sp>
      <p:pic>
        <p:nvPicPr>
          <p:cNvPr id="15" name="Picture 14" descr="A picture containing chart&#10;&#10;Description automatically generated">
            <a:extLst>
              <a:ext uri="{FF2B5EF4-FFF2-40B4-BE49-F238E27FC236}">
                <a16:creationId xmlns:a16="http://schemas.microsoft.com/office/drawing/2014/main" id="{D93997D9-A2B4-9B48-AFA0-EA07B244CC9F}"/>
              </a:ext>
            </a:extLst>
          </p:cNvPr>
          <p:cNvPicPr>
            <a:picLocks noChangeAspect="1"/>
          </p:cNvPicPr>
          <p:nvPr/>
        </p:nvPicPr>
        <p:blipFill>
          <a:blip r:embed="rId5"/>
          <a:stretch>
            <a:fillRect/>
          </a:stretch>
        </p:blipFill>
        <p:spPr>
          <a:xfrm>
            <a:off x="5715685" y="3429000"/>
            <a:ext cx="5906531" cy="1820104"/>
          </a:xfrm>
          <a:prstGeom prst="rect">
            <a:avLst/>
          </a:prstGeom>
        </p:spPr>
      </p:pic>
      <p:sp>
        <p:nvSpPr>
          <p:cNvPr id="16" name="Rectangle 15">
            <a:extLst>
              <a:ext uri="{FF2B5EF4-FFF2-40B4-BE49-F238E27FC236}">
                <a16:creationId xmlns:a16="http://schemas.microsoft.com/office/drawing/2014/main" id="{F91F97D2-F3E0-CA4F-B866-84583E02CBC2}"/>
              </a:ext>
            </a:extLst>
          </p:cNvPr>
          <p:cNvSpPr/>
          <p:nvPr/>
        </p:nvSpPr>
        <p:spPr>
          <a:xfrm>
            <a:off x="6712370" y="2611370"/>
            <a:ext cx="3963867" cy="584775"/>
          </a:xfrm>
          <a:prstGeom prst="rect">
            <a:avLst/>
          </a:prstGeom>
        </p:spPr>
        <p:txBody>
          <a:bodyPr wrap="square">
            <a:spAutoFit/>
          </a:bodyPr>
          <a:lstStyle/>
          <a:p>
            <a:r>
              <a:rPr lang="en-US" sz="3200" dirty="0">
                <a:solidFill>
                  <a:schemeClr val="bg1"/>
                </a:solidFill>
                <a:latin typeface="Times New Roman" panose="02020603050405020304" pitchFamily="18" charset="0"/>
                <a:cs typeface="Times New Roman" panose="02020603050405020304" pitchFamily="18" charset="0"/>
              </a:rPr>
              <a:t>Covariance Matrix</a:t>
            </a:r>
          </a:p>
        </p:txBody>
      </p:sp>
    </p:spTree>
    <p:extLst>
      <p:ext uri="{BB962C8B-B14F-4D97-AF65-F5344CB8AC3E}">
        <p14:creationId xmlns:p14="http://schemas.microsoft.com/office/powerpoint/2010/main" val="281201435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6" name="Content Placeholder 5" descr="Text&#10;&#10;Description automatically generated">
            <a:extLst>
              <a:ext uri="{FF2B5EF4-FFF2-40B4-BE49-F238E27FC236}">
                <a16:creationId xmlns:a16="http://schemas.microsoft.com/office/drawing/2014/main" id="{2B08BF78-E214-F244-8376-3616A833AD7D}"/>
              </a:ext>
            </a:extLst>
          </p:cNvPr>
          <p:cNvPicPr>
            <a:picLocks noGrp="1" noChangeAspect="1"/>
          </p:cNvPicPr>
          <p:nvPr>
            <p:ph idx="1"/>
          </p:nvPr>
        </p:nvPicPr>
        <p:blipFill>
          <a:blip r:embed="rId3"/>
          <a:stretch>
            <a:fillRect/>
          </a:stretch>
        </p:blipFill>
        <p:spPr>
          <a:xfrm>
            <a:off x="2188788" y="325554"/>
            <a:ext cx="7358169" cy="6206891"/>
          </a:xfrm>
        </p:spPr>
      </p:pic>
    </p:spTree>
    <p:extLst>
      <p:ext uri="{BB962C8B-B14F-4D97-AF65-F5344CB8AC3E}">
        <p14:creationId xmlns:p14="http://schemas.microsoft.com/office/powerpoint/2010/main" val="146043690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6" name="Content Placeholder 5" descr="A picture containing text&#10;&#10;Description automatically generated">
            <a:extLst>
              <a:ext uri="{FF2B5EF4-FFF2-40B4-BE49-F238E27FC236}">
                <a16:creationId xmlns:a16="http://schemas.microsoft.com/office/drawing/2014/main" id="{31DBC0F7-2291-BB49-803F-400E1F5FBE0B}"/>
              </a:ext>
            </a:extLst>
          </p:cNvPr>
          <p:cNvPicPr>
            <a:picLocks noGrp="1" noChangeAspect="1"/>
          </p:cNvPicPr>
          <p:nvPr>
            <p:ph idx="1"/>
          </p:nvPr>
        </p:nvPicPr>
        <p:blipFill>
          <a:blip r:embed="rId3"/>
          <a:stretch>
            <a:fillRect/>
          </a:stretch>
        </p:blipFill>
        <p:spPr>
          <a:xfrm>
            <a:off x="418455" y="511444"/>
            <a:ext cx="11499742" cy="5424407"/>
          </a:xfrm>
        </p:spPr>
      </p:pic>
    </p:spTree>
    <p:extLst>
      <p:ext uri="{BB962C8B-B14F-4D97-AF65-F5344CB8AC3E}">
        <p14:creationId xmlns:p14="http://schemas.microsoft.com/office/powerpoint/2010/main" val="298596121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76363F-57CB-7C46-8D30-6997A8CB848E}"/>
              </a:ext>
            </a:extLst>
          </p:cNvPr>
          <p:cNvSpPr>
            <a:spLocks noGrp="1"/>
          </p:cNvSpPr>
          <p:nvPr>
            <p:ph type="title"/>
          </p:nvPr>
        </p:nvSpPr>
        <p:spPr>
          <a:xfrm>
            <a:off x="-139486" y="293771"/>
            <a:ext cx="5346915" cy="1477328"/>
          </a:xfrm>
        </p:spPr>
        <p:txBody>
          <a:bodyPr/>
          <a:lstStyle/>
          <a:p>
            <a:pPr algn="ctr"/>
            <a:r>
              <a:rPr lang="en-US" b="1" dirty="0">
                <a:solidFill>
                  <a:schemeClr val="bg1"/>
                </a:solidFill>
                <a:latin typeface="Times New Roman" panose="02020603050405020304" pitchFamily="18" charset="0"/>
                <a:cs typeface="Times New Roman" panose="02020603050405020304" pitchFamily="18" charset="0"/>
              </a:rPr>
              <a:t>PCA</a:t>
            </a:r>
            <a:br>
              <a:rPr lang="en-US" b="1" dirty="0">
                <a:solidFill>
                  <a:schemeClr val="bg1"/>
                </a:solidFill>
                <a:latin typeface="Times New Roman" panose="02020603050405020304" pitchFamily="18" charset="0"/>
                <a:cs typeface="Times New Roman" panose="02020603050405020304" pitchFamily="18" charset="0"/>
              </a:rPr>
            </a:br>
            <a:r>
              <a:rPr lang="en-US" b="1" dirty="0">
                <a:solidFill>
                  <a:schemeClr val="bg1"/>
                </a:solidFill>
                <a:latin typeface="Times New Roman" panose="02020603050405020304" pitchFamily="18" charset="0"/>
                <a:cs typeface="Times New Roman" panose="02020603050405020304" pitchFamily="18" charset="0"/>
              </a:rPr>
              <a:t>Survey Q2</a:t>
            </a:r>
            <a:br>
              <a:rPr lang="en-US" b="1" dirty="0">
                <a:solidFill>
                  <a:schemeClr val="bg1"/>
                </a:solidFill>
                <a:latin typeface="Times New Roman" panose="02020603050405020304" pitchFamily="18" charset="0"/>
                <a:cs typeface="Times New Roman" panose="02020603050405020304" pitchFamily="18" charset="0"/>
              </a:rPr>
            </a:br>
            <a:endParaRPr lang="en-US" b="1" dirty="0">
              <a:solidFill>
                <a:schemeClr val="bg1"/>
              </a:solidFill>
              <a:latin typeface="Times New Roman" panose="02020603050405020304" pitchFamily="18" charset="0"/>
              <a:cs typeface="Times New Roman" panose="02020603050405020304" pitchFamily="18" charset="0"/>
            </a:endParaRPr>
          </a:p>
        </p:txBody>
      </p:sp>
      <p:sp>
        <p:nvSpPr>
          <p:cNvPr id="6" name="Rectangle 5">
            <a:extLst>
              <a:ext uri="{FF2B5EF4-FFF2-40B4-BE49-F238E27FC236}">
                <a16:creationId xmlns:a16="http://schemas.microsoft.com/office/drawing/2014/main" id="{B335D236-8F50-8C4C-8D59-BEC353129962}"/>
              </a:ext>
            </a:extLst>
          </p:cNvPr>
          <p:cNvSpPr/>
          <p:nvPr/>
        </p:nvSpPr>
        <p:spPr>
          <a:xfrm>
            <a:off x="4411362" y="339569"/>
            <a:ext cx="7035925" cy="1569660"/>
          </a:xfrm>
          <a:prstGeom prst="rect">
            <a:avLst/>
          </a:prstGeom>
        </p:spPr>
        <p:txBody>
          <a:bodyPr wrap="square">
            <a:spAutoFit/>
          </a:bodyPr>
          <a:lstStyle/>
          <a:p>
            <a:r>
              <a:rPr lang="en-MY" sz="3200" dirty="0">
                <a:solidFill>
                  <a:schemeClr val="bg1"/>
                </a:solidFill>
                <a:latin typeface="Times New Roman" panose="02020603050405020304" pitchFamily="18" charset="0"/>
                <a:cs typeface="Times New Roman" panose="02020603050405020304" pitchFamily="18" charset="0"/>
              </a:rPr>
              <a:t>Three Principle Components Explained 63.65% of the Variance. </a:t>
            </a:r>
          </a:p>
          <a:p>
            <a:endParaRPr lang="en-MY" sz="3200" dirty="0">
              <a:solidFill>
                <a:schemeClr val="bg1"/>
              </a:solidFill>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ED6974DE-F708-7940-8EC6-C3420418C130}"/>
              </a:ext>
            </a:extLst>
          </p:cNvPr>
          <p:cNvSpPr>
            <a:spLocks noGrp="1"/>
          </p:cNvSpPr>
          <p:nvPr>
            <p:ph idx="1"/>
          </p:nvPr>
        </p:nvSpPr>
        <p:spPr>
          <a:xfrm>
            <a:off x="431370" y="1430061"/>
            <a:ext cx="11329260" cy="3997877"/>
          </a:xfrm>
        </p:spPr>
        <p:txBody>
          <a:bodyPr>
            <a:normAutofit/>
          </a:bodyPr>
          <a:lstStyle/>
          <a:p>
            <a:r>
              <a:rPr lang="en-US" sz="2500" dirty="0">
                <a:solidFill>
                  <a:schemeClr val="bg1">
                    <a:alpha val="58000"/>
                  </a:schemeClr>
                </a:solidFill>
                <a:latin typeface="Times New Roman" panose="02020603050405020304" pitchFamily="18" charset="0"/>
                <a:cs typeface="Times New Roman" panose="02020603050405020304" pitchFamily="18" charset="0"/>
              </a:rPr>
              <a:t>PC1 explained 45.49% of the variance  - Person with high value for PC1 will have </a:t>
            </a:r>
            <a:r>
              <a:rPr lang="en-US" sz="2500" dirty="0">
                <a:solidFill>
                  <a:srgbClr val="FF0000">
                    <a:alpha val="58000"/>
                  </a:srgbClr>
                </a:solidFill>
                <a:latin typeface="Times New Roman" panose="02020603050405020304" pitchFamily="18" charset="0"/>
                <a:cs typeface="Times New Roman" panose="02020603050405020304" pitchFamily="18" charset="0"/>
              </a:rPr>
              <a:t>low Q4 (0.323 ) and low Q5 ( 0.345 ) and low Q2 ( 0.314 )</a:t>
            </a:r>
          </a:p>
          <a:p>
            <a:r>
              <a:rPr lang="en-US" sz="2500" dirty="0">
                <a:solidFill>
                  <a:schemeClr val="bg1">
                    <a:alpha val="58000"/>
                  </a:schemeClr>
                </a:solidFill>
                <a:latin typeface="Times New Roman" panose="02020603050405020304" pitchFamily="18" charset="0"/>
                <a:cs typeface="Times New Roman" panose="02020603050405020304" pitchFamily="18" charset="0"/>
              </a:rPr>
              <a:t>PC2 explained 10.15% of the variance – Person with high value for PC2 will have </a:t>
            </a:r>
            <a:r>
              <a:rPr lang="en-US" sz="2500" dirty="0">
                <a:solidFill>
                  <a:srgbClr val="FF0000">
                    <a:alpha val="58000"/>
                  </a:srgbClr>
                </a:solidFill>
                <a:latin typeface="Times New Roman" panose="02020603050405020304" pitchFamily="18" charset="0"/>
                <a:cs typeface="Times New Roman" panose="02020603050405020304" pitchFamily="18" charset="0"/>
              </a:rPr>
              <a:t>low</a:t>
            </a:r>
            <a:r>
              <a:rPr lang="en-US" sz="2500" dirty="0">
                <a:solidFill>
                  <a:schemeClr val="bg1">
                    <a:alpha val="58000"/>
                  </a:schemeClr>
                </a:solidFill>
                <a:latin typeface="Times New Roman" panose="02020603050405020304" pitchFamily="18" charset="0"/>
                <a:cs typeface="Times New Roman" panose="02020603050405020304" pitchFamily="18" charset="0"/>
              </a:rPr>
              <a:t> </a:t>
            </a:r>
            <a:r>
              <a:rPr lang="en-US" sz="2500" dirty="0">
                <a:solidFill>
                  <a:srgbClr val="FF0000">
                    <a:alpha val="58000"/>
                  </a:srgbClr>
                </a:solidFill>
                <a:latin typeface="Times New Roman" panose="02020603050405020304" pitchFamily="18" charset="0"/>
                <a:cs typeface="Times New Roman" panose="02020603050405020304" pitchFamily="18" charset="0"/>
              </a:rPr>
              <a:t>Q13</a:t>
            </a:r>
            <a:r>
              <a:rPr lang="en-US" sz="2500" dirty="0">
                <a:solidFill>
                  <a:schemeClr val="bg1">
                    <a:alpha val="58000"/>
                  </a:schemeClr>
                </a:solidFill>
                <a:latin typeface="Times New Roman" panose="02020603050405020304" pitchFamily="18" charset="0"/>
                <a:cs typeface="Times New Roman" panose="02020603050405020304" pitchFamily="18" charset="0"/>
              </a:rPr>
              <a:t> </a:t>
            </a:r>
            <a:r>
              <a:rPr lang="en-US" sz="2500" dirty="0">
                <a:solidFill>
                  <a:srgbClr val="FF0000">
                    <a:alpha val="58000"/>
                  </a:srgbClr>
                </a:solidFill>
                <a:latin typeface="Times New Roman" panose="02020603050405020304" pitchFamily="18" charset="0"/>
                <a:cs typeface="Times New Roman" panose="02020603050405020304" pitchFamily="18" charset="0"/>
              </a:rPr>
              <a:t>( 0.805 ) and low Q1 ( 0.445 ). </a:t>
            </a:r>
          </a:p>
          <a:p>
            <a:r>
              <a:rPr lang="en-US" sz="2500" dirty="0">
                <a:solidFill>
                  <a:schemeClr val="bg1">
                    <a:alpha val="58000"/>
                  </a:schemeClr>
                </a:solidFill>
                <a:latin typeface="Times New Roman" panose="02020603050405020304" pitchFamily="18" charset="0"/>
                <a:cs typeface="Times New Roman" panose="02020603050405020304" pitchFamily="18" charset="0"/>
              </a:rPr>
              <a:t>PC3 explained 8.01% of the variance – Person with high value for PC3 will have </a:t>
            </a:r>
            <a:r>
              <a:rPr lang="en-US" sz="2500" dirty="0">
                <a:solidFill>
                  <a:srgbClr val="FF0000">
                    <a:alpha val="58000"/>
                  </a:srgbClr>
                </a:solidFill>
                <a:latin typeface="Times New Roman" panose="02020603050405020304" pitchFamily="18" charset="0"/>
                <a:cs typeface="Times New Roman" panose="02020603050405020304" pitchFamily="18" charset="0"/>
              </a:rPr>
              <a:t>low</a:t>
            </a:r>
            <a:r>
              <a:rPr lang="en-US" sz="2500" dirty="0">
                <a:solidFill>
                  <a:schemeClr val="bg1">
                    <a:alpha val="58000"/>
                  </a:schemeClr>
                </a:solidFill>
                <a:latin typeface="Times New Roman" panose="02020603050405020304" pitchFamily="18" charset="0"/>
                <a:cs typeface="Times New Roman" panose="02020603050405020304" pitchFamily="18" charset="0"/>
              </a:rPr>
              <a:t>  </a:t>
            </a:r>
            <a:r>
              <a:rPr lang="en-US" sz="2500" dirty="0">
                <a:solidFill>
                  <a:srgbClr val="FF0000">
                    <a:alpha val="58000"/>
                  </a:srgbClr>
                </a:solidFill>
                <a:latin typeface="Times New Roman" panose="02020603050405020304" pitchFamily="18" charset="0"/>
                <a:cs typeface="Times New Roman" panose="02020603050405020304" pitchFamily="18" charset="0"/>
              </a:rPr>
              <a:t>Q4 ( 0.5127 ). </a:t>
            </a:r>
            <a:endParaRPr lang="en-US" sz="2500" dirty="0">
              <a:solidFill>
                <a:schemeClr val="bg1">
                  <a:alpha val="58000"/>
                </a:schemeClr>
              </a:solidFill>
              <a:latin typeface="Times New Roman" panose="02020603050405020304" pitchFamily="18" charset="0"/>
              <a:cs typeface="Times New Roman" panose="02020603050405020304" pitchFamily="18" charset="0"/>
            </a:endParaRPr>
          </a:p>
        </p:txBody>
      </p:sp>
      <p:pic>
        <p:nvPicPr>
          <p:cNvPr id="8" name="Picture 7" descr="Graphical user interface, application&#10;&#10;Description automatically generated">
            <a:extLst>
              <a:ext uri="{FF2B5EF4-FFF2-40B4-BE49-F238E27FC236}">
                <a16:creationId xmlns:a16="http://schemas.microsoft.com/office/drawing/2014/main" id="{42AD645C-1DF5-064C-95CF-4CB7381C3AA2}"/>
              </a:ext>
            </a:extLst>
          </p:cNvPr>
          <p:cNvPicPr>
            <a:picLocks noChangeAspect="1"/>
          </p:cNvPicPr>
          <p:nvPr/>
        </p:nvPicPr>
        <p:blipFill>
          <a:blip r:embed="rId3"/>
          <a:stretch>
            <a:fillRect/>
          </a:stretch>
        </p:blipFill>
        <p:spPr>
          <a:xfrm>
            <a:off x="178231" y="4695986"/>
            <a:ext cx="11835538" cy="2162014"/>
          </a:xfrm>
          <a:prstGeom prst="rect">
            <a:avLst/>
          </a:prstGeom>
        </p:spPr>
      </p:pic>
    </p:spTree>
    <p:extLst>
      <p:ext uri="{BB962C8B-B14F-4D97-AF65-F5344CB8AC3E}">
        <p14:creationId xmlns:p14="http://schemas.microsoft.com/office/powerpoint/2010/main" val="204100473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76363F-57CB-7C46-8D30-6997A8CB848E}"/>
              </a:ext>
            </a:extLst>
          </p:cNvPr>
          <p:cNvSpPr>
            <a:spLocks noGrp="1"/>
          </p:cNvSpPr>
          <p:nvPr>
            <p:ph type="title"/>
          </p:nvPr>
        </p:nvSpPr>
        <p:spPr>
          <a:xfrm>
            <a:off x="-139486" y="293771"/>
            <a:ext cx="5346915" cy="1477328"/>
          </a:xfrm>
        </p:spPr>
        <p:txBody>
          <a:bodyPr/>
          <a:lstStyle/>
          <a:p>
            <a:pPr algn="ctr"/>
            <a:r>
              <a:rPr lang="en-US" b="1" dirty="0">
                <a:solidFill>
                  <a:schemeClr val="bg1"/>
                </a:solidFill>
                <a:latin typeface="Times New Roman" panose="02020603050405020304" pitchFamily="18" charset="0"/>
                <a:cs typeface="Times New Roman" panose="02020603050405020304" pitchFamily="18" charset="0"/>
              </a:rPr>
              <a:t>PCA</a:t>
            </a:r>
            <a:br>
              <a:rPr lang="en-US" b="1" dirty="0">
                <a:solidFill>
                  <a:schemeClr val="bg1"/>
                </a:solidFill>
                <a:latin typeface="Times New Roman" panose="02020603050405020304" pitchFamily="18" charset="0"/>
                <a:cs typeface="Times New Roman" panose="02020603050405020304" pitchFamily="18" charset="0"/>
              </a:rPr>
            </a:br>
            <a:r>
              <a:rPr lang="en-US" b="1" dirty="0">
                <a:solidFill>
                  <a:schemeClr val="bg1"/>
                </a:solidFill>
                <a:latin typeface="Times New Roman" panose="02020603050405020304" pitchFamily="18" charset="0"/>
                <a:cs typeface="Times New Roman" panose="02020603050405020304" pitchFamily="18" charset="0"/>
              </a:rPr>
              <a:t>Survey Q2</a:t>
            </a:r>
          </a:p>
        </p:txBody>
      </p:sp>
      <p:sp>
        <p:nvSpPr>
          <p:cNvPr id="6" name="Rectangle 5">
            <a:extLst>
              <a:ext uri="{FF2B5EF4-FFF2-40B4-BE49-F238E27FC236}">
                <a16:creationId xmlns:a16="http://schemas.microsoft.com/office/drawing/2014/main" id="{B335D236-8F50-8C4C-8D59-BEC353129962}"/>
              </a:ext>
            </a:extLst>
          </p:cNvPr>
          <p:cNvSpPr/>
          <p:nvPr/>
        </p:nvSpPr>
        <p:spPr>
          <a:xfrm>
            <a:off x="4259526" y="169784"/>
            <a:ext cx="6465302" cy="3908762"/>
          </a:xfrm>
          <a:prstGeom prst="rect">
            <a:avLst/>
          </a:prstGeom>
        </p:spPr>
        <p:txBody>
          <a:bodyPr wrap="square">
            <a:spAutoFit/>
          </a:bodyPr>
          <a:lstStyle/>
          <a:p>
            <a:r>
              <a:rPr lang="en-MY" dirty="0">
                <a:solidFill>
                  <a:schemeClr val="bg1"/>
                </a:solidFill>
              </a:rPr>
              <a:t>Features by importance: </a:t>
            </a:r>
          </a:p>
          <a:p>
            <a:r>
              <a:rPr lang="en-MY" dirty="0">
                <a:solidFill>
                  <a:schemeClr val="bg1"/>
                </a:solidFill>
              </a:rPr>
              <a:t>[(5.839735054043034, 'Q2_Q2_13'), (4.636818964269485, 'Q2_Q2_5'), (4.538149110813588, 'Q2_Q2_2'), (4.522662372716051, 'Q2_Q2_1'), (4.387088637503117, 'Q2_Q2_4'), (4.234664206641395, 'Q2_Q2_9'), (4.119574038933979, 'Q2_Q2_3'), (3.922502790812984, 'Q2_Q2_6'), (3.840675387905758, 'Q2_Q2_8'), (3.7292214581674994, 'Q2_Q2_12'), (3.5871174171973936, 'Q2_Q2_11'), (3.458266845317514, 'Q2_Q2_10'), (3.001852776427413, 'Q2_Q2_7')] </a:t>
            </a:r>
          </a:p>
          <a:p>
            <a:br>
              <a:rPr lang="en-MY" dirty="0">
                <a:solidFill>
                  <a:schemeClr val="bg1"/>
                </a:solidFill>
              </a:rPr>
            </a:br>
            <a:endParaRPr lang="en-MY" dirty="0">
              <a:solidFill>
                <a:schemeClr val="bg1"/>
              </a:solidFill>
            </a:endParaRPr>
          </a:p>
          <a:p>
            <a:endParaRPr lang="en-MY" sz="3200" dirty="0">
              <a:solidFill>
                <a:schemeClr val="bg1"/>
              </a:solidFill>
              <a:latin typeface="Times New Roman" panose="02020603050405020304" pitchFamily="18" charset="0"/>
              <a:cs typeface="Times New Roman" panose="02020603050405020304" pitchFamily="18" charset="0"/>
            </a:endParaRPr>
          </a:p>
        </p:txBody>
      </p:sp>
      <p:sp>
        <p:nvSpPr>
          <p:cNvPr id="5" name="Rectangle 4">
            <a:extLst>
              <a:ext uri="{FF2B5EF4-FFF2-40B4-BE49-F238E27FC236}">
                <a16:creationId xmlns:a16="http://schemas.microsoft.com/office/drawing/2014/main" id="{BD8B4206-4A29-2148-B4B7-602E621F85F8}"/>
              </a:ext>
            </a:extLst>
          </p:cNvPr>
          <p:cNvSpPr/>
          <p:nvPr/>
        </p:nvSpPr>
        <p:spPr>
          <a:xfrm>
            <a:off x="811078" y="2994897"/>
            <a:ext cx="10879810" cy="3693319"/>
          </a:xfrm>
          <a:prstGeom prst="rect">
            <a:avLst/>
          </a:prstGeom>
        </p:spPr>
        <p:txBody>
          <a:bodyPr wrap="square">
            <a:spAutoFit/>
          </a:bodyPr>
          <a:lstStyle/>
          <a:p>
            <a:r>
              <a:rPr lang="en-MY" sz="2600" b="1" dirty="0">
                <a:solidFill>
                  <a:schemeClr val="bg1"/>
                </a:solidFill>
                <a:latin typeface="Times New Roman" panose="02020603050405020304" pitchFamily="18" charset="0"/>
                <a:cs typeface="Times New Roman" panose="02020603050405020304" pitchFamily="18" charset="0"/>
              </a:rPr>
              <a:t>Interpretation: </a:t>
            </a:r>
            <a:r>
              <a:rPr lang="en-MY" sz="2600" dirty="0">
                <a:solidFill>
                  <a:srgbClr val="000000"/>
                </a:solidFill>
                <a:latin typeface="Times New Roman" panose="02020603050405020304" pitchFamily="18" charset="0"/>
                <a:cs typeface="Times New Roman" panose="02020603050405020304" pitchFamily="18" charset="0"/>
              </a:rPr>
              <a:t>Q2_Q2_5 </a:t>
            </a:r>
            <a:r>
              <a:rPr lang="en-MY" sz="2600" b="1" dirty="0">
                <a:solidFill>
                  <a:srgbClr val="000000"/>
                </a:solidFill>
                <a:latin typeface="Times New Roman" panose="02020603050405020304" pitchFamily="18" charset="0"/>
                <a:cs typeface="Times New Roman" panose="02020603050405020304" pitchFamily="18" charset="0"/>
              </a:rPr>
              <a:t>[ Q5 ] </a:t>
            </a:r>
            <a:r>
              <a:rPr lang="en-MY" sz="2600" dirty="0">
                <a:solidFill>
                  <a:srgbClr val="000000"/>
                </a:solidFill>
                <a:latin typeface="Times New Roman" panose="02020603050405020304" pitchFamily="18" charset="0"/>
                <a:cs typeface="Times New Roman" panose="02020603050405020304" pitchFamily="18" charset="0"/>
              </a:rPr>
              <a:t>is 'Because I want to get in touch with the experts in </a:t>
            </a:r>
            <a:r>
              <a:rPr lang="en-MY" sz="2600" dirty="0" err="1">
                <a:solidFill>
                  <a:srgbClr val="000000"/>
                </a:solidFill>
                <a:latin typeface="Times New Roman" panose="02020603050405020304" pitchFamily="18" charset="0"/>
                <a:cs typeface="Times New Roman" panose="02020603050405020304" pitchFamily="18" charset="0"/>
              </a:rPr>
              <a:t>IronHacks</a:t>
            </a:r>
            <a:r>
              <a:rPr lang="en-MY" sz="2600" b="1" dirty="0">
                <a:solidFill>
                  <a:schemeClr val="bg2"/>
                </a:solidFill>
                <a:latin typeface="Times New Roman" panose="02020603050405020304" pitchFamily="18" charset="0"/>
                <a:cs typeface="Times New Roman" panose="02020603050405020304" pitchFamily="18" charset="0"/>
              </a:rPr>
              <a:t>’ </a:t>
            </a:r>
            <a:r>
              <a:rPr lang="en-MY" sz="2600" b="1" dirty="0">
                <a:solidFill>
                  <a:srgbClr val="FF0000"/>
                </a:solidFill>
                <a:latin typeface="Times New Roman" panose="02020603050405020304" pitchFamily="18" charset="0"/>
                <a:cs typeface="Times New Roman" panose="02020603050405020304" pitchFamily="18" charset="0"/>
              </a:rPr>
              <a:t>[ 2</a:t>
            </a:r>
            <a:r>
              <a:rPr lang="en-MY" sz="2600" b="1" baseline="30000" dirty="0">
                <a:solidFill>
                  <a:srgbClr val="FF0000"/>
                </a:solidFill>
                <a:latin typeface="Times New Roman" panose="02020603050405020304" pitchFamily="18" charset="0"/>
                <a:cs typeface="Times New Roman" panose="02020603050405020304" pitchFamily="18" charset="0"/>
              </a:rPr>
              <a:t>nd</a:t>
            </a:r>
            <a:r>
              <a:rPr lang="en-MY" sz="2600" b="1" dirty="0">
                <a:solidFill>
                  <a:srgbClr val="FF0000"/>
                </a:solidFill>
                <a:latin typeface="Times New Roman" panose="02020603050405020304" pitchFamily="18" charset="0"/>
                <a:cs typeface="Times New Roman" panose="02020603050405020304" pitchFamily="18" charset="0"/>
              </a:rPr>
              <a:t> important ] </a:t>
            </a:r>
          </a:p>
          <a:p>
            <a:r>
              <a:rPr lang="en-MY" sz="2600" dirty="0">
                <a:solidFill>
                  <a:srgbClr val="000000"/>
                </a:solidFill>
                <a:latin typeface="Times New Roman" panose="02020603050405020304" pitchFamily="18" charset="0"/>
                <a:cs typeface="Times New Roman" panose="02020603050405020304" pitchFamily="18" charset="0"/>
              </a:rPr>
              <a:t>Q2_Q2_13 </a:t>
            </a:r>
            <a:r>
              <a:rPr lang="en-MY" sz="2600" b="1" dirty="0">
                <a:solidFill>
                  <a:srgbClr val="000000"/>
                </a:solidFill>
                <a:latin typeface="Times New Roman" panose="02020603050405020304" pitchFamily="18" charset="0"/>
                <a:cs typeface="Times New Roman" panose="02020603050405020304" pitchFamily="18" charset="0"/>
              </a:rPr>
              <a:t>[ Q13 ] </a:t>
            </a:r>
            <a:r>
              <a:rPr lang="en-MY" sz="2600" dirty="0">
                <a:solidFill>
                  <a:srgbClr val="000000"/>
                </a:solidFill>
                <a:latin typeface="Times New Roman" panose="02020603050405020304" pitchFamily="18" charset="0"/>
                <a:cs typeface="Times New Roman" panose="02020603050405020304" pitchFamily="18" charset="0"/>
              </a:rPr>
              <a:t>is 'To pass the class’ </a:t>
            </a:r>
            <a:r>
              <a:rPr lang="en-MY" sz="2600" b="1" dirty="0">
                <a:solidFill>
                  <a:srgbClr val="FF0000"/>
                </a:solidFill>
                <a:latin typeface="Times New Roman" panose="02020603050405020304" pitchFamily="18" charset="0"/>
                <a:cs typeface="Times New Roman" panose="02020603050405020304" pitchFamily="18" charset="0"/>
              </a:rPr>
              <a:t>[ most important ] </a:t>
            </a:r>
          </a:p>
          <a:p>
            <a:r>
              <a:rPr lang="en-MY" sz="2600" dirty="0">
                <a:solidFill>
                  <a:schemeClr val="bg1"/>
                </a:solidFill>
                <a:latin typeface="Times New Roman" panose="02020603050405020304" pitchFamily="18" charset="0"/>
                <a:cs typeface="Times New Roman" panose="02020603050405020304" pitchFamily="18" charset="0"/>
              </a:rPr>
              <a:t>Q2_Q2_2 </a:t>
            </a:r>
            <a:r>
              <a:rPr lang="en-MY" sz="2600" b="1" dirty="0">
                <a:solidFill>
                  <a:schemeClr val="bg1"/>
                </a:solidFill>
                <a:latin typeface="Times New Roman" panose="02020603050405020304" pitchFamily="18" charset="0"/>
                <a:cs typeface="Times New Roman" panose="02020603050405020304" pitchFamily="18" charset="0"/>
              </a:rPr>
              <a:t>[ Q2 ]</a:t>
            </a:r>
            <a:r>
              <a:rPr lang="en-MY" sz="2600" dirty="0">
                <a:solidFill>
                  <a:schemeClr val="bg1"/>
                </a:solidFill>
                <a:latin typeface="Times New Roman" panose="02020603050405020304" pitchFamily="18" charset="0"/>
                <a:cs typeface="Times New Roman" panose="02020603050405020304" pitchFamily="18" charset="0"/>
              </a:rPr>
              <a:t>  is  ‘To become known for being an excellent programmer’ </a:t>
            </a:r>
          </a:p>
          <a:p>
            <a:r>
              <a:rPr lang="en-MY" sz="2600" b="1" dirty="0">
                <a:solidFill>
                  <a:srgbClr val="FF0000"/>
                </a:solidFill>
                <a:latin typeface="Times New Roman" panose="02020603050405020304" pitchFamily="18" charset="0"/>
                <a:cs typeface="Times New Roman" panose="02020603050405020304" pitchFamily="18" charset="0"/>
              </a:rPr>
              <a:t>[ 3</a:t>
            </a:r>
            <a:r>
              <a:rPr lang="en-MY" sz="2600" b="1" baseline="30000" dirty="0">
                <a:solidFill>
                  <a:srgbClr val="FF0000"/>
                </a:solidFill>
                <a:latin typeface="Times New Roman" panose="02020603050405020304" pitchFamily="18" charset="0"/>
                <a:cs typeface="Times New Roman" panose="02020603050405020304" pitchFamily="18" charset="0"/>
              </a:rPr>
              <a:t>rd</a:t>
            </a:r>
            <a:r>
              <a:rPr lang="en-MY" sz="2600" b="1" dirty="0">
                <a:solidFill>
                  <a:srgbClr val="FF0000"/>
                </a:solidFill>
                <a:latin typeface="Times New Roman" panose="02020603050405020304" pitchFamily="18" charset="0"/>
                <a:cs typeface="Times New Roman" panose="02020603050405020304" pitchFamily="18" charset="0"/>
              </a:rPr>
              <a:t> important ] </a:t>
            </a:r>
          </a:p>
          <a:p>
            <a:r>
              <a:rPr lang="en-MY" sz="2600" dirty="0">
                <a:solidFill>
                  <a:schemeClr val="bg1"/>
                </a:solidFill>
                <a:latin typeface="Times New Roman" panose="02020603050405020304" pitchFamily="18" charset="0"/>
                <a:cs typeface="Times New Roman" panose="02020603050405020304" pitchFamily="18" charset="0"/>
              </a:rPr>
              <a:t>Q2_Q2_1 </a:t>
            </a:r>
            <a:r>
              <a:rPr lang="en-MY" sz="2600" b="1" dirty="0">
                <a:solidFill>
                  <a:schemeClr val="bg1"/>
                </a:solidFill>
                <a:latin typeface="Times New Roman" panose="02020603050405020304" pitchFamily="18" charset="0"/>
                <a:cs typeface="Times New Roman" panose="02020603050405020304" pitchFamily="18" charset="0"/>
              </a:rPr>
              <a:t>[ Q1 ] </a:t>
            </a:r>
            <a:r>
              <a:rPr lang="en-MY" sz="2600" dirty="0">
                <a:solidFill>
                  <a:schemeClr val="bg1"/>
                </a:solidFill>
                <a:latin typeface="Times New Roman" panose="02020603050405020304" pitchFamily="18" charset="0"/>
                <a:cs typeface="Times New Roman" panose="02020603050405020304" pitchFamily="18" charset="0"/>
              </a:rPr>
              <a:t>is ‘I hope to get monetary compensation according to the effort made’ </a:t>
            </a:r>
            <a:r>
              <a:rPr lang="en-MY" sz="2600" b="1" dirty="0">
                <a:solidFill>
                  <a:srgbClr val="FF0000"/>
                </a:solidFill>
                <a:latin typeface="Times New Roman" panose="02020603050405020304" pitchFamily="18" charset="0"/>
                <a:cs typeface="Times New Roman" panose="02020603050405020304" pitchFamily="18" charset="0"/>
              </a:rPr>
              <a:t>[ 4</a:t>
            </a:r>
            <a:r>
              <a:rPr lang="en-MY" sz="2600" b="1" baseline="30000" dirty="0">
                <a:solidFill>
                  <a:srgbClr val="FF0000"/>
                </a:solidFill>
                <a:latin typeface="Times New Roman" panose="02020603050405020304" pitchFamily="18" charset="0"/>
                <a:cs typeface="Times New Roman" panose="02020603050405020304" pitchFamily="18" charset="0"/>
              </a:rPr>
              <a:t>th</a:t>
            </a:r>
            <a:r>
              <a:rPr lang="en-MY" sz="2600" b="1" dirty="0">
                <a:solidFill>
                  <a:srgbClr val="FF0000"/>
                </a:solidFill>
                <a:latin typeface="Times New Roman" panose="02020603050405020304" pitchFamily="18" charset="0"/>
                <a:cs typeface="Times New Roman" panose="02020603050405020304" pitchFamily="18" charset="0"/>
              </a:rPr>
              <a:t> important ] </a:t>
            </a:r>
          </a:p>
          <a:p>
            <a:r>
              <a:rPr lang="en-MY" sz="2600" i="0" dirty="0">
                <a:solidFill>
                  <a:schemeClr val="bg1"/>
                </a:solidFill>
                <a:effectLst/>
                <a:latin typeface="Times New Roman" panose="02020603050405020304" pitchFamily="18" charset="0"/>
                <a:cs typeface="Times New Roman" panose="02020603050405020304" pitchFamily="18" charset="0"/>
              </a:rPr>
              <a:t>Q2</a:t>
            </a:r>
            <a:r>
              <a:rPr lang="en-MY" sz="2600" dirty="0">
                <a:solidFill>
                  <a:schemeClr val="bg1"/>
                </a:solidFill>
                <a:latin typeface="Times New Roman" panose="02020603050405020304" pitchFamily="18" charset="0"/>
                <a:cs typeface="Times New Roman" panose="02020603050405020304" pitchFamily="18" charset="0"/>
              </a:rPr>
              <a:t>_Q2_4 </a:t>
            </a:r>
            <a:r>
              <a:rPr lang="en-MY" sz="2600" b="1" dirty="0">
                <a:solidFill>
                  <a:schemeClr val="bg1"/>
                </a:solidFill>
                <a:latin typeface="Times New Roman" panose="02020603050405020304" pitchFamily="18" charset="0"/>
                <a:cs typeface="Times New Roman" panose="02020603050405020304" pitchFamily="18" charset="0"/>
              </a:rPr>
              <a:t>[ Q4 ] </a:t>
            </a:r>
            <a:r>
              <a:rPr lang="en-MY" sz="2600" dirty="0">
                <a:solidFill>
                  <a:schemeClr val="bg1"/>
                </a:solidFill>
                <a:latin typeface="Times New Roman" panose="02020603050405020304" pitchFamily="18" charset="0"/>
                <a:cs typeface="Times New Roman" panose="02020603050405020304" pitchFamily="18" charset="0"/>
              </a:rPr>
              <a:t>is ‘Because I have ideas I want to introduce to the experts in </a:t>
            </a:r>
            <a:r>
              <a:rPr lang="en-MY" sz="2600" dirty="0" err="1">
                <a:solidFill>
                  <a:schemeClr val="bg1"/>
                </a:solidFill>
                <a:latin typeface="Times New Roman" panose="02020603050405020304" pitchFamily="18" charset="0"/>
                <a:cs typeface="Times New Roman" panose="02020603050405020304" pitchFamily="18" charset="0"/>
              </a:rPr>
              <a:t>IronHacks</a:t>
            </a:r>
            <a:r>
              <a:rPr lang="en-MY" sz="2600" dirty="0">
                <a:solidFill>
                  <a:schemeClr val="bg1"/>
                </a:solidFill>
                <a:latin typeface="Times New Roman" panose="02020603050405020304" pitchFamily="18" charset="0"/>
                <a:cs typeface="Times New Roman" panose="02020603050405020304" pitchFamily="18" charset="0"/>
              </a:rPr>
              <a:t>’ </a:t>
            </a:r>
            <a:r>
              <a:rPr lang="en-MY" sz="2600" b="1" dirty="0">
                <a:solidFill>
                  <a:srgbClr val="FF0000"/>
                </a:solidFill>
                <a:latin typeface="Times New Roman" panose="02020603050405020304" pitchFamily="18" charset="0"/>
                <a:cs typeface="Times New Roman" panose="02020603050405020304" pitchFamily="18" charset="0"/>
              </a:rPr>
              <a:t>[ 5</a:t>
            </a:r>
            <a:r>
              <a:rPr lang="en-MY" sz="2600" b="1" baseline="30000" dirty="0">
                <a:solidFill>
                  <a:srgbClr val="FF0000"/>
                </a:solidFill>
                <a:latin typeface="Times New Roman" panose="02020603050405020304" pitchFamily="18" charset="0"/>
                <a:cs typeface="Times New Roman" panose="02020603050405020304" pitchFamily="18" charset="0"/>
              </a:rPr>
              <a:t>th</a:t>
            </a:r>
            <a:r>
              <a:rPr lang="en-MY" sz="2600" b="1" dirty="0">
                <a:solidFill>
                  <a:srgbClr val="FF0000"/>
                </a:solidFill>
                <a:latin typeface="Times New Roman" panose="02020603050405020304" pitchFamily="18" charset="0"/>
                <a:cs typeface="Times New Roman" panose="02020603050405020304" pitchFamily="18" charset="0"/>
              </a:rPr>
              <a:t> important ] </a:t>
            </a:r>
            <a:endParaRPr lang="en-MY" sz="2600" b="1" i="0" dirty="0">
              <a:solidFill>
                <a:srgbClr val="FF0000"/>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2968325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76363F-57CB-7C46-8D30-6997A8CB848E}"/>
              </a:ext>
            </a:extLst>
          </p:cNvPr>
          <p:cNvSpPr>
            <a:spLocks noGrp="1"/>
          </p:cNvSpPr>
          <p:nvPr>
            <p:ph type="title"/>
          </p:nvPr>
        </p:nvSpPr>
        <p:spPr>
          <a:xfrm>
            <a:off x="-139486" y="293771"/>
            <a:ext cx="5346915" cy="1477328"/>
          </a:xfrm>
        </p:spPr>
        <p:txBody>
          <a:bodyPr>
            <a:normAutofit fontScale="90000"/>
          </a:bodyPr>
          <a:lstStyle/>
          <a:p>
            <a:pPr algn="ctr"/>
            <a:r>
              <a:rPr lang="en-US" b="1" dirty="0">
                <a:solidFill>
                  <a:schemeClr val="bg1"/>
                </a:solidFill>
                <a:latin typeface="Times New Roman" panose="02020603050405020304" pitchFamily="18" charset="0"/>
                <a:cs typeface="Times New Roman" panose="02020603050405020304" pitchFamily="18" charset="0"/>
              </a:rPr>
              <a:t>PCA</a:t>
            </a:r>
            <a:br>
              <a:rPr lang="en-US" b="1" dirty="0">
                <a:solidFill>
                  <a:schemeClr val="bg1"/>
                </a:solidFill>
                <a:latin typeface="Times New Roman" panose="02020603050405020304" pitchFamily="18" charset="0"/>
                <a:cs typeface="Times New Roman" panose="02020603050405020304" pitchFamily="18" charset="0"/>
              </a:rPr>
            </a:br>
            <a:r>
              <a:rPr lang="en-US" b="1" dirty="0">
                <a:solidFill>
                  <a:schemeClr val="bg1"/>
                </a:solidFill>
                <a:latin typeface="Times New Roman" panose="02020603050405020304" pitchFamily="18" charset="0"/>
                <a:cs typeface="Times New Roman" panose="02020603050405020304" pitchFamily="18" charset="0"/>
              </a:rPr>
              <a:t>Survey Q3</a:t>
            </a:r>
            <a:br>
              <a:rPr lang="en-US" b="1" dirty="0">
                <a:solidFill>
                  <a:schemeClr val="bg1"/>
                </a:solidFill>
                <a:latin typeface="Times New Roman" panose="02020603050405020304" pitchFamily="18" charset="0"/>
                <a:cs typeface="Times New Roman" panose="02020603050405020304" pitchFamily="18" charset="0"/>
              </a:rPr>
            </a:br>
            <a:r>
              <a:rPr lang="en-US" b="1" dirty="0">
                <a:solidFill>
                  <a:schemeClr val="bg1"/>
                </a:solidFill>
                <a:latin typeface="Times New Roman" panose="02020603050405020304" pitchFamily="18" charset="0"/>
                <a:cs typeface="Times New Roman" panose="02020603050405020304" pitchFamily="18" charset="0"/>
              </a:rPr>
              <a:t>Openness/</a:t>
            </a:r>
            <a:r>
              <a:rPr lang="en-US" b="1" dirty="0" err="1">
                <a:solidFill>
                  <a:schemeClr val="bg1"/>
                </a:solidFill>
                <a:latin typeface="Times New Roman" panose="02020603050405020304" pitchFamily="18" charset="0"/>
                <a:cs typeface="Times New Roman" panose="02020603050405020304" pitchFamily="18" charset="0"/>
              </a:rPr>
              <a:t>flexibilty</a:t>
            </a:r>
            <a:br>
              <a:rPr lang="en-US" b="1" dirty="0">
                <a:solidFill>
                  <a:schemeClr val="bg1"/>
                </a:solidFill>
                <a:latin typeface="Times New Roman" panose="02020603050405020304" pitchFamily="18" charset="0"/>
                <a:cs typeface="Times New Roman" panose="02020603050405020304" pitchFamily="18" charset="0"/>
              </a:rPr>
            </a:br>
            <a:endParaRPr lang="en-US" b="1" dirty="0">
              <a:solidFill>
                <a:schemeClr val="bg1"/>
              </a:solidFill>
              <a:latin typeface="Times New Roman" panose="02020603050405020304" pitchFamily="18" charset="0"/>
              <a:cs typeface="Times New Roman" panose="02020603050405020304" pitchFamily="18" charset="0"/>
            </a:endParaRPr>
          </a:p>
        </p:txBody>
      </p:sp>
      <p:sp>
        <p:nvSpPr>
          <p:cNvPr id="6" name="Rectangle 5">
            <a:extLst>
              <a:ext uri="{FF2B5EF4-FFF2-40B4-BE49-F238E27FC236}">
                <a16:creationId xmlns:a16="http://schemas.microsoft.com/office/drawing/2014/main" id="{B335D236-8F50-8C4C-8D59-BEC353129962}"/>
              </a:ext>
            </a:extLst>
          </p:cNvPr>
          <p:cNvSpPr/>
          <p:nvPr/>
        </p:nvSpPr>
        <p:spPr>
          <a:xfrm>
            <a:off x="4411362" y="339569"/>
            <a:ext cx="7035925" cy="2677656"/>
          </a:xfrm>
          <a:prstGeom prst="rect">
            <a:avLst/>
          </a:prstGeom>
        </p:spPr>
        <p:txBody>
          <a:bodyPr wrap="square">
            <a:spAutoFit/>
          </a:bodyPr>
          <a:lstStyle/>
          <a:p>
            <a:r>
              <a:rPr lang="en-MY" sz="2800" dirty="0">
                <a:solidFill>
                  <a:schemeClr val="bg1"/>
                </a:solidFill>
                <a:latin typeface="Times New Roman" panose="02020603050405020304" pitchFamily="18" charset="0"/>
                <a:cs typeface="Times New Roman" panose="02020603050405020304" pitchFamily="18" charset="0"/>
              </a:rPr>
              <a:t>To what extent do each of the following statements describe you?</a:t>
            </a:r>
          </a:p>
          <a:p>
            <a:endParaRPr lang="en-MY" sz="2800" dirty="0">
              <a:solidFill>
                <a:schemeClr val="bg1"/>
              </a:solidFill>
              <a:latin typeface="Times New Roman" panose="02020603050405020304" pitchFamily="18" charset="0"/>
              <a:cs typeface="Times New Roman" panose="02020603050405020304" pitchFamily="18" charset="0"/>
            </a:endParaRPr>
          </a:p>
          <a:p>
            <a:r>
              <a:rPr lang="en-MY" sz="2800" dirty="0">
                <a:solidFill>
                  <a:schemeClr val="bg1"/>
                </a:solidFill>
                <a:latin typeface="Times New Roman" panose="02020603050405020304" pitchFamily="18" charset="0"/>
                <a:cs typeface="Times New Roman" panose="02020603050405020304" pitchFamily="18" charset="0"/>
              </a:rPr>
              <a:t>Cronbach’s alpha (0.8004) (Good Consistency)</a:t>
            </a:r>
          </a:p>
          <a:p>
            <a:r>
              <a:rPr lang="en-MY" sz="2800" dirty="0">
                <a:solidFill>
                  <a:schemeClr val="bg1"/>
                </a:solidFill>
                <a:latin typeface="Times New Roman" panose="02020603050405020304" pitchFamily="18" charset="0"/>
                <a:cs typeface="Times New Roman" panose="02020603050405020304" pitchFamily="18" charset="0"/>
              </a:rPr>
              <a:t>KMO  ( 0.764 ) ( adequate )</a:t>
            </a:r>
          </a:p>
          <a:p>
            <a:r>
              <a:rPr lang="en-MY" sz="2800" dirty="0" err="1">
                <a:solidFill>
                  <a:schemeClr val="bg1"/>
                </a:solidFill>
                <a:latin typeface="Times New Roman" panose="02020603050405020304" pitchFamily="18" charset="0"/>
                <a:cs typeface="Times New Roman" panose="02020603050405020304" pitchFamily="18" charset="0"/>
              </a:rPr>
              <a:t>Barlett’s</a:t>
            </a:r>
            <a:r>
              <a:rPr lang="en-MY" sz="2800" dirty="0">
                <a:solidFill>
                  <a:schemeClr val="bg1"/>
                </a:solidFill>
                <a:latin typeface="Times New Roman" panose="02020603050405020304" pitchFamily="18" charset="0"/>
                <a:cs typeface="Times New Roman" panose="02020603050405020304" pitchFamily="18" charset="0"/>
              </a:rPr>
              <a:t> Test ( 1.822e-55 ) ( significant )</a:t>
            </a:r>
            <a:endParaRPr lang="en-MY" sz="3200" dirty="0">
              <a:solidFill>
                <a:schemeClr val="bg1"/>
              </a:solidFill>
              <a:latin typeface="Times New Roman" panose="02020603050405020304" pitchFamily="18" charset="0"/>
              <a:cs typeface="Times New Roman" panose="02020603050405020304" pitchFamily="18" charset="0"/>
            </a:endParaRPr>
          </a:p>
        </p:txBody>
      </p:sp>
      <p:pic>
        <p:nvPicPr>
          <p:cNvPr id="7" name="Content Placeholder 6" descr="Text&#10;&#10;Description automatically generated with medium confidence">
            <a:extLst>
              <a:ext uri="{FF2B5EF4-FFF2-40B4-BE49-F238E27FC236}">
                <a16:creationId xmlns:a16="http://schemas.microsoft.com/office/drawing/2014/main" id="{CC158491-2D58-B445-9218-5988240CA174}"/>
              </a:ext>
            </a:extLst>
          </p:cNvPr>
          <p:cNvPicPr>
            <a:picLocks noGrp="1" noChangeAspect="1"/>
          </p:cNvPicPr>
          <p:nvPr>
            <p:ph idx="1"/>
          </p:nvPr>
        </p:nvPicPr>
        <p:blipFill>
          <a:blip r:embed="rId3"/>
          <a:stretch>
            <a:fillRect/>
          </a:stretch>
        </p:blipFill>
        <p:spPr>
          <a:xfrm>
            <a:off x="808391" y="3366683"/>
            <a:ext cx="10853696" cy="2854259"/>
          </a:xfrm>
        </p:spPr>
      </p:pic>
    </p:spTree>
    <p:extLst>
      <p:ext uri="{BB962C8B-B14F-4D97-AF65-F5344CB8AC3E}">
        <p14:creationId xmlns:p14="http://schemas.microsoft.com/office/powerpoint/2010/main" val="303599168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76363F-57CB-7C46-8D30-6997A8CB848E}"/>
              </a:ext>
            </a:extLst>
          </p:cNvPr>
          <p:cNvSpPr>
            <a:spLocks noGrp="1"/>
          </p:cNvSpPr>
          <p:nvPr>
            <p:ph type="title"/>
          </p:nvPr>
        </p:nvSpPr>
        <p:spPr>
          <a:xfrm>
            <a:off x="-139486" y="293771"/>
            <a:ext cx="5346915" cy="1477328"/>
          </a:xfrm>
        </p:spPr>
        <p:txBody>
          <a:bodyPr/>
          <a:lstStyle/>
          <a:p>
            <a:pPr algn="ctr"/>
            <a:r>
              <a:rPr lang="en-US" b="1" dirty="0">
                <a:solidFill>
                  <a:schemeClr val="bg1"/>
                </a:solidFill>
                <a:latin typeface="Times New Roman" panose="02020603050405020304" pitchFamily="18" charset="0"/>
                <a:cs typeface="Times New Roman" panose="02020603050405020304" pitchFamily="18" charset="0"/>
              </a:rPr>
              <a:t>PCA</a:t>
            </a:r>
            <a:br>
              <a:rPr lang="en-US" b="1" dirty="0">
                <a:solidFill>
                  <a:schemeClr val="bg1"/>
                </a:solidFill>
                <a:latin typeface="Times New Roman" panose="02020603050405020304" pitchFamily="18" charset="0"/>
                <a:cs typeface="Times New Roman" panose="02020603050405020304" pitchFamily="18" charset="0"/>
              </a:rPr>
            </a:br>
            <a:r>
              <a:rPr lang="en-US" b="1" dirty="0">
                <a:solidFill>
                  <a:schemeClr val="bg1"/>
                </a:solidFill>
                <a:latin typeface="Times New Roman" panose="02020603050405020304" pitchFamily="18" charset="0"/>
                <a:cs typeface="Times New Roman" panose="02020603050405020304" pitchFamily="18" charset="0"/>
              </a:rPr>
              <a:t>Survey Q3</a:t>
            </a:r>
            <a:br>
              <a:rPr lang="en-US" b="1" dirty="0">
                <a:solidFill>
                  <a:schemeClr val="bg1"/>
                </a:solidFill>
                <a:latin typeface="Times New Roman" panose="02020603050405020304" pitchFamily="18" charset="0"/>
                <a:cs typeface="Times New Roman" panose="02020603050405020304" pitchFamily="18" charset="0"/>
              </a:rPr>
            </a:br>
            <a:endParaRPr lang="en-US" b="1" dirty="0">
              <a:solidFill>
                <a:schemeClr val="bg1"/>
              </a:solidFill>
              <a:latin typeface="Times New Roman" panose="02020603050405020304" pitchFamily="18" charset="0"/>
              <a:cs typeface="Times New Roman" panose="02020603050405020304" pitchFamily="18" charset="0"/>
            </a:endParaRPr>
          </a:p>
        </p:txBody>
      </p:sp>
      <p:sp>
        <p:nvSpPr>
          <p:cNvPr id="6" name="Rectangle 5">
            <a:extLst>
              <a:ext uri="{FF2B5EF4-FFF2-40B4-BE49-F238E27FC236}">
                <a16:creationId xmlns:a16="http://schemas.microsoft.com/office/drawing/2014/main" id="{B335D236-8F50-8C4C-8D59-BEC353129962}"/>
              </a:ext>
            </a:extLst>
          </p:cNvPr>
          <p:cNvSpPr/>
          <p:nvPr/>
        </p:nvSpPr>
        <p:spPr>
          <a:xfrm>
            <a:off x="4411362" y="339569"/>
            <a:ext cx="7035925" cy="1569660"/>
          </a:xfrm>
          <a:prstGeom prst="rect">
            <a:avLst/>
          </a:prstGeom>
        </p:spPr>
        <p:txBody>
          <a:bodyPr wrap="square">
            <a:spAutoFit/>
          </a:bodyPr>
          <a:lstStyle/>
          <a:p>
            <a:r>
              <a:rPr lang="en-MY" sz="3200" dirty="0">
                <a:solidFill>
                  <a:schemeClr val="bg1"/>
                </a:solidFill>
                <a:latin typeface="Times New Roman" panose="02020603050405020304" pitchFamily="18" charset="0"/>
                <a:cs typeface="Times New Roman" panose="02020603050405020304" pitchFamily="18" charset="0"/>
              </a:rPr>
              <a:t>Two Principle Components Explained 75.11% of the Variance. </a:t>
            </a:r>
          </a:p>
          <a:p>
            <a:endParaRPr lang="en-MY" sz="3200" dirty="0">
              <a:solidFill>
                <a:schemeClr val="bg1"/>
              </a:solidFill>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ED6974DE-F708-7940-8EC6-C3420418C130}"/>
              </a:ext>
            </a:extLst>
          </p:cNvPr>
          <p:cNvSpPr>
            <a:spLocks noGrp="1"/>
          </p:cNvSpPr>
          <p:nvPr>
            <p:ph idx="1"/>
          </p:nvPr>
        </p:nvSpPr>
        <p:spPr>
          <a:xfrm>
            <a:off x="573438" y="1790193"/>
            <a:ext cx="11329260" cy="1638807"/>
          </a:xfrm>
        </p:spPr>
        <p:txBody>
          <a:bodyPr>
            <a:normAutofit fontScale="77500" lnSpcReduction="20000"/>
          </a:bodyPr>
          <a:lstStyle/>
          <a:p>
            <a:r>
              <a:rPr lang="en-US" sz="2500" dirty="0">
                <a:solidFill>
                  <a:schemeClr val="bg1">
                    <a:alpha val="58000"/>
                  </a:schemeClr>
                </a:solidFill>
                <a:latin typeface="Times New Roman" panose="02020603050405020304" pitchFamily="18" charset="0"/>
                <a:cs typeface="Times New Roman" panose="02020603050405020304" pitchFamily="18" charset="0"/>
              </a:rPr>
              <a:t>PC1 explained 55.93% of the variance  - Person with High Value for PC1 will have </a:t>
            </a:r>
          </a:p>
          <a:p>
            <a:r>
              <a:rPr lang="en-US" sz="2500" dirty="0">
                <a:solidFill>
                  <a:srgbClr val="FF0000">
                    <a:alpha val="58000"/>
                  </a:srgbClr>
                </a:solidFill>
                <a:latin typeface="Times New Roman" panose="02020603050405020304" pitchFamily="18" charset="0"/>
                <a:cs typeface="Times New Roman" panose="02020603050405020304" pitchFamily="18" charset="0"/>
              </a:rPr>
              <a:t>low Q1 ( 0.516 ) and low Q3 ( 0.461 )</a:t>
            </a:r>
          </a:p>
          <a:p>
            <a:r>
              <a:rPr lang="en-US" sz="2500" dirty="0">
                <a:solidFill>
                  <a:schemeClr val="bg1">
                    <a:alpha val="58000"/>
                  </a:schemeClr>
                </a:solidFill>
                <a:latin typeface="Times New Roman" panose="02020603050405020304" pitchFamily="18" charset="0"/>
                <a:cs typeface="Times New Roman" panose="02020603050405020304" pitchFamily="18" charset="0"/>
              </a:rPr>
              <a:t>PC2 explained 19.18% of the variance – Person with High Value for PC2 will have </a:t>
            </a:r>
          </a:p>
          <a:p>
            <a:r>
              <a:rPr lang="en-US" sz="2500" dirty="0">
                <a:solidFill>
                  <a:srgbClr val="FF0000"/>
                </a:solidFill>
                <a:latin typeface="Times New Roman" panose="02020603050405020304" pitchFamily="18" charset="0"/>
                <a:cs typeface="Times New Roman" panose="02020603050405020304" pitchFamily="18" charset="0"/>
              </a:rPr>
              <a:t>low Q1 ( 0.7688 ) </a:t>
            </a:r>
            <a:r>
              <a:rPr lang="en-US" sz="2500" dirty="0">
                <a:solidFill>
                  <a:srgbClr val="FF0000">
                    <a:alpha val="58000"/>
                  </a:srgbClr>
                </a:solidFill>
                <a:latin typeface="Times New Roman" panose="02020603050405020304" pitchFamily="18" charset="0"/>
                <a:cs typeface="Times New Roman" panose="02020603050405020304" pitchFamily="18" charset="0"/>
              </a:rPr>
              <a:t>and high Q4 ( 0.4448 )</a:t>
            </a:r>
          </a:p>
        </p:txBody>
      </p:sp>
      <p:pic>
        <p:nvPicPr>
          <p:cNvPr id="5" name="Picture 4" descr="Table&#10;&#10;Description automatically generated">
            <a:extLst>
              <a:ext uri="{FF2B5EF4-FFF2-40B4-BE49-F238E27FC236}">
                <a16:creationId xmlns:a16="http://schemas.microsoft.com/office/drawing/2014/main" id="{79AB5397-6467-CB4D-A6BF-E443DB6D04D9}"/>
              </a:ext>
            </a:extLst>
          </p:cNvPr>
          <p:cNvPicPr>
            <a:picLocks noChangeAspect="1"/>
          </p:cNvPicPr>
          <p:nvPr/>
        </p:nvPicPr>
        <p:blipFill>
          <a:blip r:embed="rId3"/>
          <a:stretch>
            <a:fillRect/>
          </a:stretch>
        </p:blipFill>
        <p:spPr>
          <a:xfrm>
            <a:off x="1016635" y="3672126"/>
            <a:ext cx="10158730" cy="2414995"/>
          </a:xfrm>
          <a:prstGeom prst="rect">
            <a:avLst/>
          </a:prstGeom>
        </p:spPr>
      </p:pic>
    </p:spTree>
    <p:extLst>
      <p:ext uri="{BB962C8B-B14F-4D97-AF65-F5344CB8AC3E}">
        <p14:creationId xmlns:p14="http://schemas.microsoft.com/office/powerpoint/2010/main" val="358224935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76363F-57CB-7C46-8D30-6997A8CB848E}"/>
              </a:ext>
            </a:extLst>
          </p:cNvPr>
          <p:cNvSpPr>
            <a:spLocks noGrp="1"/>
          </p:cNvSpPr>
          <p:nvPr>
            <p:ph type="title"/>
          </p:nvPr>
        </p:nvSpPr>
        <p:spPr>
          <a:xfrm>
            <a:off x="3422541" y="285288"/>
            <a:ext cx="5346915" cy="1477328"/>
          </a:xfrm>
        </p:spPr>
        <p:txBody>
          <a:bodyPr/>
          <a:lstStyle/>
          <a:p>
            <a:pPr algn="ctr"/>
            <a:r>
              <a:rPr lang="en-US" b="1" dirty="0">
                <a:solidFill>
                  <a:schemeClr val="bg1"/>
                </a:solidFill>
                <a:latin typeface="Times New Roman" panose="02020603050405020304" pitchFamily="18" charset="0"/>
                <a:cs typeface="Times New Roman" panose="02020603050405020304" pitchFamily="18" charset="0"/>
              </a:rPr>
              <a:t>PCA</a:t>
            </a:r>
            <a:br>
              <a:rPr lang="en-US" b="1" dirty="0">
                <a:solidFill>
                  <a:schemeClr val="bg1"/>
                </a:solidFill>
                <a:latin typeface="Times New Roman" panose="02020603050405020304" pitchFamily="18" charset="0"/>
                <a:cs typeface="Times New Roman" panose="02020603050405020304" pitchFamily="18" charset="0"/>
              </a:rPr>
            </a:br>
            <a:r>
              <a:rPr lang="en-US" b="1" dirty="0">
                <a:solidFill>
                  <a:schemeClr val="bg1"/>
                </a:solidFill>
                <a:latin typeface="Times New Roman" panose="02020603050405020304" pitchFamily="18" charset="0"/>
                <a:cs typeface="Times New Roman" panose="02020603050405020304" pitchFamily="18" charset="0"/>
              </a:rPr>
              <a:t>Survey Q3</a:t>
            </a:r>
          </a:p>
        </p:txBody>
      </p:sp>
      <p:sp>
        <p:nvSpPr>
          <p:cNvPr id="5" name="Rectangle 4">
            <a:extLst>
              <a:ext uri="{FF2B5EF4-FFF2-40B4-BE49-F238E27FC236}">
                <a16:creationId xmlns:a16="http://schemas.microsoft.com/office/drawing/2014/main" id="{BD8B4206-4A29-2148-B4B7-602E621F85F8}"/>
              </a:ext>
            </a:extLst>
          </p:cNvPr>
          <p:cNvSpPr/>
          <p:nvPr/>
        </p:nvSpPr>
        <p:spPr>
          <a:xfrm>
            <a:off x="449451" y="3599481"/>
            <a:ext cx="10879810" cy="2893100"/>
          </a:xfrm>
          <a:prstGeom prst="rect">
            <a:avLst/>
          </a:prstGeom>
        </p:spPr>
        <p:txBody>
          <a:bodyPr wrap="square">
            <a:spAutoFit/>
          </a:bodyPr>
          <a:lstStyle/>
          <a:p>
            <a:r>
              <a:rPr lang="en-MY" sz="2600" b="1" dirty="0">
                <a:solidFill>
                  <a:schemeClr val="bg1"/>
                </a:solidFill>
                <a:latin typeface="Times New Roman" panose="02020603050405020304" pitchFamily="18" charset="0"/>
                <a:cs typeface="Times New Roman" panose="02020603050405020304" pitchFamily="18" charset="0"/>
              </a:rPr>
              <a:t>Interpretation: </a:t>
            </a:r>
            <a:r>
              <a:rPr lang="en-MY" sz="2600" dirty="0">
                <a:solidFill>
                  <a:srgbClr val="000000"/>
                </a:solidFill>
                <a:latin typeface="Times New Roman" panose="02020603050405020304" pitchFamily="18" charset="0"/>
                <a:cs typeface="Times New Roman" panose="02020603050405020304" pitchFamily="18" charset="0"/>
              </a:rPr>
              <a:t>Q3_Q3_1 </a:t>
            </a:r>
            <a:r>
              <a:rPr lang="en-MY" sz="2600" dirty="0">
                <a:solidFill>
                  <a:schemeClr val="bg1"/>
                </a:solidFill>
                <a:latin typeface="Times New Roman" panose="02020603050405020304" pitchFamily="18" charset="0"/>
                <a:cs typeface="Times New Roman" panose="02020603050405020304" pitchFamily="18" charset="0"/>
              </a:rPr>
              <a:t>[ Q1 ] </a:t>
            </a:r>
            <a:r>
              <a:rPr lang="en-MY" sz="2600" dirty="0">
                <a:solidFill>
                  <a:srgbClr val="000000"/>
                </a:solidFill>
                <a:latin typeface="Times New Roman" panose="02020603050405020304" pitchFamily="18" charset="0"/>
                <a:cs typeface="Times New Roman" panose="02020603050405020304" pitchFamily="18" charset="0"/>
              </a:rPr>
              <a:t>is 'I am able to communicate ideas in many different ways</a:t>
            </a:r>
            <a:r>
              <a:rPr lang="en-MY" sz="2600" b="1" dirty="0">
                <a:solidFill>
                  <a:schemeClr val="bg2"/>
                </a:solidFill>
                <a:latin typeface="Times New Roman" panose="02020603050405020304" pitchFamily="18" charset="0"/>
                <a:cs typeface="Times New Roman" panose="02020603050405020304" pitchFamily="18" charset="0"/>
              </a:rPr>
              <a:t>’ </a:t>
            </a:r>
            <a:r>
              <a:rPr lang="en-MY" sz="2600" b="1" dirty="0">
                <a:solidFill>
                  <a:srgbClr val="FF0000"/>
                </a:solidFill>
                <a:latin typeface="Times New Roman" panose="02020603050405020304" pitchFamily="18" charset="0"/>
                <a:cs typeface="Times New Roman" panose="02020603050405020304" pitchFamily="18" charset="0"/>
              </a:rPr>
              <a:t>[ most important ] </a:t>
            </a:r>
          </a:p>
          <a:p>
            <a:r>
              <a:rPr lang="en-MY" sz="2600" dirty="0">
                <a:solidFill>
                  <a:srgbClr val="000000"/>
                </a:solidFill>
                <a:latin typeface="Times New Roman" panose="02020603050405020304" pitchFamily="18" charset="0"/>
                <a:cs typeface="Times New Roman" panose="02020603050405020304" pitchFamily="18" charset="0"/>
              </a:rPr>
              <a:t>Q3_Q3_3 [ Q3 ] is ‘I am willing to consider solutions offered by others’ </a:t>
            </a:r>
            <a:r>
              <a:rPr lang="en-MY" sz="2600" b="1" dirty="0">
                <a:solidFill>
                  <a:srgbClr val="FF0000"/>
                </a:solidFill>
                <a:latin typeface="Times New Roman" panose="02020603050405020304" pitchFamily="18" charset="0"/>
                <a:cs typeface="Times New Roman" panose="02020603050405020304" pitchFamily="18" charset="0"/>
              </a:rPr>
              <a:t>[ 2</a:t>
            </a:r>
            <a:r>
              <a:rPr lang="en-MY" sz="2600" b="1" baseline="30000" dirty="0">
                <a:solidFill>
                  <a:srgbClr val="FF0000"/>
                </a:solidFill>
                <a:latin typeface="Times New Roman" panose="02020603050405020304" pitchFamily="18" charset="0"/>
                <a:cs typeface="Times New Roman" panose="02020603050405020304" pitchFamily="18" charset="0"/>
              </a:rPr>
              <a:t>nd</a:t>
            </a:r>
            <a:r>
              <a:rPr lang="en-MY" sz="2600" b="1" dirty="0">
                <a:solidFill>
                  <a:srgbClr val="FF0000"/>
                </a:solidFill>
                <a:latin typeface="Times New Roman" panose="02020603050405020304" pitchFamily="18" charset="0"/>
                <a:cs typeface="Times New Roman" panose="02020603050405020304" pitchFamily="18" charset="0"/>
              </a:rPr>
              <a:t>  important ] </a:t>
            </a:r>
          </a:p>
          <a:p>
            <a:r>
              <a:rPr lang="en-MY" sz="2600" dirty="0">
                <a:solidFill>
                  <a:schemeClr val="bg1"/>
                </a:solidFill>
                <a:latin typeface="Times New Roman" panose="02020603050405020304" pitchFamily="18" charset="0"/>
                <a:cs typeface="Times New Roman" panose="02020603050405020304" pitchFamily="18" charset="0"/>
              </a:rPr>
              <a:t>Q3_Q3_4 [ Q4 ] is  ‘I am willing to try different ways of solving problems’ </a:t>
            </a:r>
            <a:r>
              <a:rPr lang="en-MY" sz="2600" b="1" dirty="0">
                <a:solidFill>
                  <a:srgbClr val="FF0000"/>
                </a:solidFill>
                <a:latin typeface="Times New Roman" panose="02020603050405020304" pitchFamily="18" charset="0"/>
                <a:cs typeface="Times New Roman" panose="02020603050405020304" pitchFamily="18" charset="0"/>
              </a:rPr>
              <a:t>[ 3</a:t>
            </a:r>
            <a:r>
              <a:rPr lang="en-MY" sz="2600" b="1" baseline="30000" dirty="0">
                <a:solidFill>
                  <a:srgbClr val="FF0000"/>
                </a:solidFill>
                <a:latin typeface="Times New Roman" panose="02020603050405020304" pitchFamily="18" charset="0"/>
                <a:cs typeface="Times New Roman" panose="02020603050405020304" pitchFamily="18" charset="0"/>
              </a:rPr>
              <a:t>rd</a:t>
            </a:r>
            <a:r>
              <a:rPr lang="en-MY" sz="2600" b="1" dirty="0">
                <a:solidFill>
                  <a:srgbClr val="FF0000"/>
                </a:solidFill>
                <a:latin typeface="Times New Roman" panose="02020603050405020304" pitchFamily="18" charset="0"/>
                <a:cs typeface="Times New Roman" panose="02020603050405020304" pitchFamily="18" charset="0"/>
              </a:rPr>
              <a:t> important ] </a:t>
            </a:r>
          </a:p>
          <a:p>
            <a:endParaRPr lang="en-MY" sz="2600" b="1" i="0" dirty="0">
              <a:solidFill>
                <a:srgbClr val="FF0000"/>
              </a:solidFill>
              <a:effectLst/>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C9080198-8DA7-E247-AA51-BC42DE5BDF57}"/>
              </a:ext>
            </a:extLst>
          </p:cNvPr>
          <p:cNvPicPr>
            <a:picLocks noChangeAspect="1"/>
          </p:cNvPicPr>
          <p:nvPr/>
        </p:nvPicPr>
        <p:blipFill>
          <a:blip r:embed="rId3"/>
          <a:stretch>
            <a:fillRect/>
          </a:stretch>
        </p:blipFill>
        <p:spPr>
          <a:xfrm>
            <a:off x="129957" y="1659610"/>
            <a:ext cx="11932085" cy="1347061"/>
          </a:xfrm>
          <a:prstGeom prst="rect">
            <a:avLst/>
          </a:prstGeom>
        </p:spPr>
      </p:pic>
    </p:spTree>
    <p:extLst>
      <p:ext uri="{BB962C8B-B14F-4D97-AF65-F5344CB8AC3E}">
        <p14:creationId xmlns:p14="http://schemas.microsoft.com/office/powerpoint/2010/main" val="170929494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76363F-57CB-7C46-8D30-6997A8CB848E}"/>
              </a:ext>
            </a:extLst>
          </p:cNvPr>
          <p:cNvSpPr>
            <a:spLocks noGrp="1"/>
          </p:cNvSpPr>
          <p:nvPr>
            <p:ph type="title"/>
          </p:nvPr>
        </p:nvSpPr>
        <p:spPr>
          <a:xfrm>
            <a:off x="-139486" y="293771"/>
            <a:ext cx="5346915" cy="1477328"/>
          </a:xfrm>
        </p:spPr>
        <p:txBody>
          <a:bodyPr>
            <a:normAutofit fontScale="90000"/>
          </a:bodyPr>
          <a:lstStyle/>
          <a:p>
            <a:pPr algn="ctr"/>
            <a:r>
              <a:rPr lang="en-US" b="1" dirty="0">
                <a:solidFill>
                  <a:schemeClr val="bg1"/>
                </a:solidFill>
                <a:latin typeface="Times New Roman" panose="02020603050405020304" pitchFamily="18" charset="0"/>
                <a:cs typeface="Times New Roman" panose="02020603050405020304" pitchFamily="18" charset="0"/>
              </a:rPr>
              <a:t>PCA</a:t>
            </a:r>
            <a:br>
              <a:rPr lang="en-US" b="1" dirty="0">
                <a:solidFill>
                  <a:schemeClr val="bg1"/>
                </a:solidFill>
                <a:latin typeface="Times New Roman" panose="02020603050405020304" pitchFamily="18" charset="0"/>
                <a:cs typeface="Times New Roman" panose="02020603050405020304" pitchFamily="18" charset="0"/>
              </a:rPr>
            </a:br>
            <a:r>
              <a:rPr lang="en-US" b="1" dirty="0">
                <a:solidFill>
                  <a:schemeClr val="bg1"/>
                </a:solidFill>
                <a:latin typeface="Times New Roman" panose="02020603050405020304" pitchFamily="18" charset="0"/>
                <a:cs typeface="Times New Roman" panose="02020603050405020304" pitchFamily="18" charset="0"/>
              </a:rPr>
              <a:t>Survey Q4</a:t>
            </a:r>
            <a:br>
              <a:rPr lang="en-US" b="1" dirty="0">
                <a:solidFill>
                  <a:schemeClr val="bg1"/>
                </a:solidFill>
                <a:latin typeface="Times New Roman" panose="02020603050405020304" pitchFamily="18" charset="0"/>
                <a:cs typeface="Times New Roman" panose="02020603050405020304" pitchFamily="18" charset="0"/>
              </a:rPr>
            </a:br>
            <a:r>
              <a:rPr lang="en-US" b="1" dirty="0">
                <a:solidFill>
                  <a:schemeClr val="bg1"/>
                </a:solidFill>
                <a:latin typeface="Times New Roman" panose="02020603050405020304" pitchFamily="18" charset="0"/>
                <a:cs typeface="Times New Roman" panose="02020603050405020304" pitchFamily="18" charset="0"/>
              </a:rPr>
              <a:t>Skill level</a:t>
            </a:r>
            <a:br>
              <a:rPr lang="en-US" b="1" dirty="0">
                <a:solidFill>
                  <a:schemeClr val="bg1"/>
                </a:solidFill>
                <a:latin typeface="Times New Roman" panose="02020603050405020304" pitchFamily="18" charset="0"/>
                <a:cs typeface="Times New Roman" panose="02020603050405020304" pitchFamily="18" charset="0"/>
              </a:rPr>
            </a:br>
            <a:endParaRPr lang="en-US" b="1" dirty="0">
              <a:solidFill>
                <a:schemeClr val="bg1"/>
              </a:solidFill>
              <a:latin typeface="Times New Roman" panose="02020603050405020304" pitchFamily="18" charset="0"/>
              <a:cs typeface="Times New Roman" panose="02020603050405020304" pitchFamily="18" charset="0"/>
            </a:endParaRPr>
          </a:p>
        </p:txBody>
      </p:sp>
      <p:sp>
        <p:nvSpPr>
          <p:cNvPr id="6" name="Rectangle 5">
            <a:extLst>
              <a:ext uri="{FF2B5EF4-FFF2-40B4-BE49-F238E27FC236}">
                <a16:creationId xmlns:a16="http://schemas.microsoft.com/office/drawing/2014/main" id="{B335D236-8F50-8C4C-8D59-BEC353129962}"/>
              </a:ext>
            </a:extLst>
          </p:cNvPr>
          <p:cNvSpPr/>
          <p:nvPr/>
        </p:nvSpPr>
        <p:spPr>
          <a:xfrm>
            <a:off x="4411362" y="339569"/>
            <a:ext cx="7035925" cy="2677656"/>
          </a:xfrm>
          <a:prstGeom prst="rect">
            <a:avLst/>
          </a:prstGeom>
        </p:spPr>
        <p:txBody>
          <a:bodyPr wrap="square">
            <a:spAutoFit/>
          </a:bodyPr>
          <a:lstStyle/>
          <a:p>
            <a:r>
              <a:rPr lang="en-MY" sz="2800" dirty="0">
                <a:solidFill>
                  <a:schemeClr val="bg1"/>
                </a:solidFill>
                <a:latin typeface="Times New Roman" panose="02020603050405020304" pitchFamily="18" charset="0"/>
                <a:cs typeface="Times New Roman" panose="02020603050405020304" pitchFamily="18" charset="0"/>
              </a:rPr>
              <a:t>How would you describe your approach towards visualizing complex information?</a:t>
            </a:r>
          </a:p>
          <a:p>
            <a:endParaRPr lang="en-MY" sz="2800" dirty="0">
              <a:solidFill>
                <a:schemeClr val="bg1"/>
              </a:solidFill>
              <a:latin typeface="Times New Roman" panose="02020603050405020304" pitchFamily="18" charset="0"/>
              <a:cs typeface="Times New Roman" panose="02020603050405020304" pitchFamily="18" charset="0"/>
            </a:endParaRPr>
          </a:p>
          <a:p>
            <a:r>
              <a:rPr lang="en-MY" sz="2800" dirty="0">
                <a:solidFill>
                  <a:schemeClr val="bg1"/>
                </a:solidFill>
                <a:latin typeface="Times New Roman" panose="02020603050405020304" pitchFamily="18" charset="0"/>
                <a:cs typeface="Times New Roman" panose="02020603050405020304" pitchFamily="18" charset="0"/>
              </a:rPr>
              <a:t>Cronbach’s alpha (0.8158) (Good Consistency)</a:t>
            </a:r>
          </a:p>
          <a:p>
            <a:r>
              <a:rPr lang="en-MY" sz="2800" dirty="0">
                <a:solidFill>
                  <a:schemeClr val="bg1"/>
                </a:solidFill>
                <a:latin typeface="Times New Roman" panose="02020603050405020304" pitchFamily="18" charset="0"/>
                <a:cs typeface="Times New Roman" panose="02020603050405020304" pitchFamily="18" charset="0"/>
              </a:rPr>
              <a:t>KMO ( 0.8006 ) ( adequate )</a:t>
            </a:r>
          </a:p>
          <a:p>
            <a:r>
              <a:rPr lang="en-MY" sz="2800" dirty="0" err="1">
                <a:solidFill>
                  <a:schemeClr val="bg1"/>
                </a:solidFill>
                <a:latin typeface="Times New Roman" panose="02020603050405020304" pitchFamily="18" charset="0"/>
                <a:cs typeface="Times New Roman" panose="02020603050405020304" pitchFamily="18" charset="0"/>
              </a:rPr>
              <a:t>Barlett’s</a:t>
            </a:r>
            <a:r>
              <a:rPr lang="en-MY" sz="2800" dirty="0">
                <a:solidFill>
                  <a:schemeClr val="bg1"/>
                </a:solidFill>
                <a:latin typeface="Times New Roman" panose="02020603050405020304" pitchFamily="18" charset="0"/>
                <a:cs typeface="Times New Roman" panose="02020603050405020304" pitchFamily="18" charset="0"/>
              </a:rPr>
              <a:t> Test ( 2.7514e-58 ) ( significant )</a:t>
            </a:r>
            <a:endParaRPr lang="en-MY" sz="3200" dirty="0">
              <a:solidFill>
                <a:schemeClr val="bg1"/>
              </a:solidFill>
              <a:latin typeface="Times New Roman" panose="02020603050405020304" pitchFamily="18" charset="0"/>
              <a:cs typeface="Times New Roman" panose="02020603050405020304" pitchFamily="18" charset="0"/>
            </a:endParaRPr>
          </a:p>
        </p:txBody>
      </p:sp>
      <p:pic>
        <p:nvPicPr>
          <p:cNvPr id="7" name="Content Placeholder 6" descr="Table&#10;&#10;Description automatically generated with low confidence">
            <a:extLst>
              <a:ext uri="{FF2B5EF4-FFF2-40B4-BE49-F238E27FC236}">
                <a16:creationId xmlns:a16="http://schemas.microsoft.com/office/drawing/2014/main" id="{AF00AEDE-E1FF-1947-9973-D60597CD5705}"/>
              </a:ext>
            </a:extLst>
          </p:cNvPr>
          <p:cNvPicPr>
            <a:picLocks noGrp="1" noChangeAspect="1"/>
          </p:cNvPicPr>
          <p:nvPr>
            <p:ph idx="1"/>
          </p:nvPr>
        </p:nvPicPr>
        <p:blipFill>
          <a:blip r:embed="rId3"/>
          <a:stretch>
            <a:fillRect/>
          </a:stretch>
        </p:blipFill>
        <p:spPr>
          <a:xfrm>
            <a:off x="533910" y="3559123"/>
            <a:ext cx="11189483" cy="2677655"/>
          </a:xfrm>
        </p:spPr>
      </p:pic>
    </p:spTree>
    <p:extLst>
      <p:ext uri="{BB962C8B-B14F-4D97-AF65-F5344CB8AC3E}">
        <p14:creationId xmlns:p14="http://schemas.microsoft.com/office/powerpoint/2010/main" val="188763347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76363F-57CB-7C46-8D30-6997A8CB848E}"/>
              </a:ext>
            </a:extLst>
          </p:cNvPr>
          <p:cNvSpPr>
            <a:spLocks noGrp="1"/>
          </p:cNvSpPr>
          <p:nvPr>
            <p:ph type="title"/>
          </p:nvPr>
        </p:nvSpPr>
        <p:spPr>
          <a:xfrm>
            <a:off x="-139486" y="293771"/>
            <a:ext cx="5346915" cy="1477328"/>
          </a:xfrm>
        </p:spPr>
        <p:txBody>
          <a:bodyPr>
            <a:normAutofit fontScale="90000"/>
          </a:bodyPr>
          <a:lstStyle/>
          <a:p>
            <a:pPr algn="ctr"/>
            <a:r>
              <a:rPr lang="en-US" b="1" dirty="0">
                <a:solidFill>
                  <a:schemeClr val="bg1"/>
                </a:solidFill>
                <a:latin typeface="Times New Roman" panose="02020603050405020304" pitchFamily="18" charset="0"/>
                <a:cs typeface="Times New Roman" panose="02020603050405020304" pitchFamily="18" charset="0"/>
              </a:rPr>
              <a:t>PCA</a:t>
            </a:r>
            <a:br>
              <a:rPr lang="en-US" b="1" dirty="0">
                <a:solidFill>
                  <a:schemeClr val="bg1"/>
                </a:solidFill>
                <a:latin typeface="Times New Roman" panose="02020603050405020304" pitchFamily="18" charset="0"/>
                <a:cs typeface="Times New Roman" panose="02020603050405020304" pitchFamily="18" charset="0"/>
              </a:rPr>
            </a:br>
            <a:r>
              <a:rPr lang="en-US" b="1" dirty="0">
                <a:solidFill>
                  <a:schemeClr val="bg1"/>
                </a:solidFill>
                <a:latin typeface="Times New Roman" panose="02020603050405020304" pitchFamily="18" charset="0"/>
                <a:cs typeface="Times New Roman" panose="02020603050405020304" pitchFamily="18" charset="0"/>
              </a:rPr>
              <a:t>Survey Q4</a:t>
            </a:r>
            <a:br>
              <a:rPr lang="en-US" b="1" dirty="0">
                <a:solidFill>
                  <a:schemeClr val="bg1"/>
                </a:solidFill>
                <a:latin typeface="Times New Roman" panose="02020603050405020304" pitchFamily="18" charset="0"/>
                <a:cs typeface="Times New Roman" panose="02020603050405020304" pitchFamily="18" charset="0"/>
              </a:rPr>
            </a:br>
            <a:r>
              <a:rPr lang="en-US" b="1" dirty="0">
                <a:solidFill>
                  <a:schemeClr val="bg1"/>
                </a:solidFill>
                <a:latin typeface="Times New Roman" panose="02020603050405020304" pitchFamily="18" charset="0"/>
                <a:cs typeface="Times New Roman" panose="02020603050405020304" pitchFamily="18" charset="0"/>
              </a:rPr>
              <a:t>Skill level</a:t>
            </a:r>
            <a:br>
              <a:rPr lang="en-US" b="1" dirty="0">
                <a:solidFill>
                  <a:schemeClr val="bg1"/>
                </a:solidFill>
                <a:latin typeface="Times New Roman" panose="02020603050405020304" pitchFamily="18" charset="0"/>
                <a:cs typeface="Times New Roman" panose="02020603050405020304" pitchFamily="18" charset="0"/>
              </a:rPr>
            </a:br>
            <a:endParaRPr lang="en-US" b="1" dirty="0">
              <a:solidFill>
                <a:schemeClr val="bg1"/>
              </a:solidFill>
              <a:latin typeface="Times New Roman" panose="02020603050405020304" pitchFamily="18" charset="0"/>
              <a:cs typeface="Times New Roman" panose="02020603050405020304" pitchFamily="18" charset="0"/>
            </a:endParaRPr>
          </a:p>
        </p:txBody>
      </p:sp>
      <p:pic>
        <p:nvPicPr>
          <p:cNvPr id="8" name="Content Placeholder 7" descr="Graphical user interface, text, application, email&#10;&#10;Description automatically generated">
            <a:extLst>
              <a:ext uri="{FF2B5EF4-FFF2-40B4-BE49-F238E27FC236}">
                <a16:creationId xmlns:a16="http://schemas.microsoft.com/office/drawing/2014/main" id="{71381A41-33A4-AC41-AEF5-30459402C819}"/>
              </a:ext>
            </a:extLst>
          </p:cNvPr>
          <p:cNvPicPr>
            <a:picLocks noGrp="1" noChangeAspect="1"/>
          </p:cNvPicPr>
          <p:nvPr>
            <p:ph idx="1"/>
          </p:nvPr>
        </p:nvPicPr>
        <p:blipFill>
          <a:blip r:embed="rId3"/>
          <a:stretch>
            <a:fillRect/>
          </a:stretch>
        </p:blipFill>
        <p:spPr>
          <a:xfrm>
            <a:off x="594101" y="2156456"/>
            <a:ext cx="11003798" cy="3409281"/>
          </a:xfrm>
        </p:spPr>
      </p:pic>
      <p:sp>
        <p:nvSpPr>
          <p:cNvPr id="9" name="TextBox 8">
            <a:extLst>
              <a:ext uri="{FF2B5EF4-FFF2-40B4-BE49-F238E27FC236}">
                <a16:creationId xmlns:a16="http://schemas.microsoft.com/office/drawing/2014/main" id="{AFC6E4FA-696B-574F-B681-897EB183594D}"/>
              </a:ext>
            </a:extLst>
          </p:cNvPr>
          <p:cNvSpPr txBox="1"/>
          <p:nvPr/>
        </p:nvSpPr>
        <p:spPr>
          <a:xfrm>
            <a:off x="4184543" y="332562"/>
            <a:ext cx="6044338" cy="1246495"/>
          </a:xfrm>
          <a:prstGeom prst="rect">
            <a:avLst/>
          </a:prstGeom>
          <a:noFill/>
        </p:spPr>
        <p:txBody>
          <a:bodyPr wrap="square" rtlCol="0">
            <a:spAutoFit/>
          </a:bodyPr>
          <a:lstStyle/>
          <a:p>
            <a:r>
              <a:rPr lang="en-US" sz="2500" dirty="0">
                <a:solidFill>
                  <a:schemeClr val="bg1"/>
                </a:solidFill>
              </a:rPr>
              <a:t>PC1 – 1, 3, 5</a:t>
            </a:r>
          </a:p>
          <a:p>
            <a:r>
              <a:rPr lang="en-US" sz="2500" dirty="0">
                <a:solidFill>
                  <a:schemeClr val="bg1"/>
                </a:solidFill>
              </a:rPr>
              <a:t>PC2 – 2, 4</a:t>
            </a:r>
          </a:p>
          <a:p>
            <a:r>
              <a:rPr lang="en-US" sz="2500" dirty="0">
                <a:solidFill>
                  <a:schemeClr val="bg1"/>
                </a:solidFill>
              </a:rPr>
              <a:t>Two PCs explains 73% of the variance</a:t>
            </a:r>
          </a:p>
        </p:txBody>
      </p:sp>
    </p:spTree>
    <p:extLst>
      <p:ext uri="{BB962C8B-B14F-4D97-AF65-F5344CB8AC3E}">
        <p14:creationId xmlns:p14="http://schemas.microsoft.com/office/powerpoint/2010/main" val="173581698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76363F-57CB-7C46-8D30-6997A8CB848E}"/>
              </a:ext>
            </a:extLst>
          </p:cNvPr>
          <p:cNvSpPr>
            <a:spLocks noGrp="1"/>
          </p:cNvSpPr>
          <p:nvPr>
            <p:ph type="title"/>
          </p:nvPr>
        </p:nvSpPr>
        <p:spPr>
          <a:xfrm>
            <a:off x="-139486" y="293771"/>
            <a:ext cx="5346915" cy="1477328"/>
          </a:xfrm>
        </p:spPr>
        <p:txBody>
          <a:bodyPr/>
          <a:lstStyle/>
          <a:p>
            <a:pPr algn="ctr"/>
            <a:r>
              <a:rPr lang="en-US" b="1" dirty="0">
                <a:solidFill>
                  <a:schemeClr val="bg1"/>
                </a:solidFill>
                <a:latin typeface="Times New Roman" panose="02020603050405020304" pitchFamily="18" charset="0"/>
                <a:cs typeface="Times New Roman" panose="02020603050405020304" pitchFamily="18" charset="0"/>
              </a:rPr>
              <a:t>PCA</a:t>
            </a:r>
            <a:br>
              <a:rPr lang="en-US" b="1" dirty="0">
                <a:solidFill>
                  <a:schemeClr val="bg1"/>
                </a:solidFill>
                <a:latin typeface="Times New Roman" panose="02020603050405020304" pitchFamily="18" charset="0"/>
                <a:cs typeface="Times New Roman" panose="02020603050405020304" pitchFamily="18" charset="0"/>
              </a:rPr>
            </a:br>
            <a:r>
              <a:rPr lang="en-US" b="1" dirty="0">
                <a:solidFill>
                  <a:schemeClr val="bg1"/>
                </a:solidFill>
                <a:latin typeface="Times New Roman" panose="02020603050405020304" pitchFamily="18" charset="0"/>
                <a:cs typeface="Times New Roman" panose="02020603050405020304" pitchFamily="18" charset="0"/>
              </a:rPr>
              <a:t>Survey Q4</a:t>
            </a:r>
            <a:br>
              <a:rPr lang="en-US" b="1" dirty="0">
                <a:solidFill>
                  <a:schemeClr val="bg1"/>
                </a:solidFill>
                <a:latin typeface="Times New Roman" panose="02020603050405020304" pitchFamily="18" charset="0"/>
                <a:cs typeface="Times New Roman" panose="02020603050405020304" pitchFamily="18" charset="0"/>
              </a:rPr>
            </a:br>
            <a:endParaRPr lang="en-US" b="1" dirty="0">
              <a:solidFill>
                <a:schemeClr val="bg1"/>
              </a:solidFill>
              <a:latin typeface="Times New Roman" panose="02020603050405020304" pitchFamily="18" charset="0"/>
              <a:cs typeface="Times New Roman" panose="02020603050405020304" pitchFamily="18" charset="0"/>
            </a:endParaRPr>
          </a:p>
        </p:txBody>
      </p:sp>
      <p:sp>
        <p:nvSpPr>
          <p:cNvPr id="6" name="Rectangle 5">
            <a:extLst>
              <a:ext uri="{FF2B5EF4-FFF2-40B4-BE49-F238E27FC236}">
                <a16:creationId xmlns:a16="http://schemas.microsoft.com/office/drawing/2014/main" id="{B335D236-8F50-8C4C-8D59-BEC353129962}"/>
              </a:ext>
            </a:extLst>
          </p:cNvPr>
          <p:cNvSpPr/>
          <p:nvPr/>
        </p:nvSpPr>
        <p:spPr>
          <a:xfrm>
            <a:off x="4411362" y="339569"/>
            <a:ext cx="7035925" cy="1569660"/>
          </a:xfrm>
          <a:prstGeom prst="rect">
            <a:avLst/>
          </a:prstGeom>
        </p:spPr>
        <p:txBody>
          <a:bodyPr wrap="square">
            <a:spAutoFit/>
          </a:bodyPr>
          <a:lstStyle/>
          <a:p>
            <a:r>
              <a:rPr lang="en-MY" sz="3200" dirty="0">
                <a:solidFill>
                  <a:schemeClr val="bg1"/>
                </a:solidFill>
                <a:latin typeface="Times New Roman" panose="02020603050405020304" pitchFamily="18" charset="0"/>
                <a:cs typeface="Times New Roman" panose="02020603050405020304" pitchFamily="18" charset="0"/>
              </a:rPr>
              <a:t>Two Principle Components Explained 73.28% of the Variance. </a:t>
            </a:r>
          </a:p>
          <a:p>
            <a:endParaRPr lang="en-MY" sz="3200" dirty="0">
              <a:solidFill>
                <a:schemeClr val="bg1"/>
              </a:solidFill>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ED6974DE-F708-7940-8EC6-C3420418C130}"/>
              </a:ext>
            </a:extLst>
          </p:cNvPr>
          <p:cNvSpPr>
            <a:spLocks noGrp="1"/>
          </p:cNvSpPr>
          <p:nvPr>
            <p:ph idx="1"/>
          </p:nvPr>
        </p:nvSpPr>
        <p:spPr>
          <a:xfrm>
            <a:off x="573438" y="1790193"/>
            <a:ext cx="11329260" cy="1638807"/>
          </a:xfrm>
        </p:spPr>
        <p:txBody>
          <a:bodyPr>
            <a:normAutofit fontScale="92500" lnSpcReduction="20000"/>
          </a:bodyPr>
          <a:lstStyle/>
          <a:p>
            <a:r>
              <a:rPr lang="en-US" sz="2500" dirty="0">
                <a:solidFill>
                  <a:schemeClr val="bg1">
                    <a:alpha val="58000"/>
                  </a:schemeClr>
                </a:solidFill>
                <a:latin typeface="Times New Roman" panose="02020603050405020304" pitchFamily="18" charset="0"/>
                <a:cs typeface="Times New Roman" panose="02020603050405020304" pitchFamily="18" charset="0"/>
              </a:rPr>
              <a:t>PC1 explained 58.84% of the variance  - Person with High Value for PC1 will have </a:t>
            </a:r>
            <a:r>
              <a:rPr lang="en-US" sz="2500" dirty="0">
                <a:solidFill>
                  <a:srgbClr val="FF0000">
                    <a:alpha val="58000"/>
                  </a:srgbClr>
                </a:solidFill>
                <a:latin typeface="Times New Roman" panose="02020603050405020304" pitchFamily="18" charset="0"/>
                <a:cs typeface="Times New Roman" panose="02020603050405020304" pitchFamily="18" charset="0"/>
              </a:rPr>
              <a:t>low</a:t>
            </a:r>
            <a:r>
              <a:rPr lang="en-US" sz="2500" dirty="0">
                <a:solidFill>
                  <a:schemeClr val="bg1">
                    <a:alpha val="58000"/>
                  </a:schemeClr>
                </a:solidFill>
                <a:latin typeface="Times New Roman" panose="02020603050405020304" pitchFamily="18" charset="0"/>
                <a:cs typeface="Times New Roman" panose="02020603050405020304" pitchFamily="18" charset="0"/>
              </a:rPr>
              <a:t> </a:t>
            </a:r>
            <a:r>
              <a:rPr lang="en-US" sz="2500" dirty="0">
                <a:solidFill>
                  <a:srgbClr val="FF0000">
                    <a:alpha val="58000"/>
                  </a:srgbClr>
                </a:solidFill>
                <a:latin typeface="Times New Roman" panose="02020603050405020304" pitchFamily="18" charset="0"/>
                <a:cs typeface="Times New Roman" panose="02020603050405020304" pitchFamily="18" charset="0"/>
              </a:rPr>
              <a:t>Q1 (0.5567) and low Q3 (0.4819 )</a:t>
            </a:r>
          </a:p>
          <a:p>
            <a:r>
              <a:rPr lang="en-US" sz="2500" dirty="0">
                <a:solidFill>
                  <a:schemeClr val="bg1">
                    <a:alpha val="58000"/>
                  </a:schemeClr>
                </a:solidFill>
                <a:latin typeface="Times New Roman" panose="02020603050405020304" pitchFamily="18" charset="0"/>
                <a:cs typeface="Times New Roman" panose="02020603050405020304" pitchFamily="18" charset="0"/>
              </a:rPr>
              <a:t>PC2 explained 14.44% of the variance – Person with High Value for PC2 will have </a:t>
            </a:r>
            <a:r>
              <a:rPr lang="en-US" sz="2500" dirty="0">
                <a:solidFill>
                  <a:srgbClr val="FF0000">
                    <a:alpha val="58000"/>
                  </a:srgbClr>
                </a:solidFill>
                <a:latin typeface="Times New Roman" panose="02020603050405020304" pitchFamily="18" charset="0"/>
                <a:cs typeface="Times New Roman" panose="02020603050405020304" pitchFamily="18" charset="0"/>
              </a:rPr>
              <a:t>high</a:t>
            </a:r>
            <a:r>
              <a:rPr lang="en-US" sz="2500" dirty="0">
                <a:solidFill>
                  <a:schemeClr val="bg1">
                    <a:alpha val="58000"/>
                  </a:schemeClr>
                </a:solidFill>
                <a:latin typeface="Times New Roman" panose="02020603050405020304" pitchFamily="18" charset="0"/>
                <a:cs typeface="Times New Roman" panose="02020603050405020304" pitchFamily="18" charset="0"/>
              </a:rPr>
              <a:t> </a:t>
            </a:r>
            <a:r>
              <a:rPr lang="en-US" sz="2500" dirty="0">
                <a:solidFill>
                  <a:srgbClr val="FF0000">
                    <a:alpha val="58000"/>
                  </a:srgbClr>
                </a:solidFill>
                <a:latin typeface="Times New Roman" panose="02020603050405020304" pitchFamily="18" charset="0"/>
                <a:cs typeface="Times New Roman" panose="02020603050405020304" pitchFamily="18" charset="0"/>
              </a:rPr>
              <a:t>Q5 ( 0.3725 ) and low Q4 ( 0.4244 )</a:t>
            </a:r>
          </a:p>
        </p:txBody>
      </p:sp>
      <p:pic>
        <p:nvPicPr>
          <p:cNvPr id="8" name="Picture 7" descr="Graphical user interface, application&#10;&#10;Description automatically generated">
            <a:extLst>
              <a:ext uri="{FF2B5EF4-FFF2-40B4-BE49-F238E27FC236}">
                <a16:creationId xmlns:a16="http://schemas.microsoft.com/office/drawing/2014/main" id="{42AD645C-1DF5-064C-95CF-4CB7381C3AA2}"/>
              </a:ext>
            </a:extLst>
          </p:cNvPr>
          <p:cNvPicPr>
            <a:picLocks noChangeAspect="1"/>
          </p:cNvPicPr>
          <p:nvPr/>
        </p:nvPicPr>
        <p:blipFill>
          <a:blip r:embed="rId3"/>
          <a:stretch>
            <a:fillRect/>
          </a:stretch>
        </p:blipFill>
        <p:spPr>
          <a:xfrm>
            <a:off x="0" y="3806723"/>
            <a:ext cx="12086765" cy="2576147"/>
          </a:xfrm>
          <a:prstGeom prst="rect">
            <a:avLst/>
          </a:prstGeom>
        </p:spPr>
      </p:pic>
    </p:spTree>
    <p:extLst>
      <p:ext uri="{BB962C8B-B14F-4D97-AF65-F5344CB8AC3E}">
        <p14:creationId xmlns:p14="http://schemas.microsoft.com/office/powerpoint/2010/main" val="27535910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5" name="Content Placeholder 4" descr="Text&#10;&#10;Description automatically generated with medium confidence">
            <a:extLst>
              <a:ext uri="{FF2B5EF4-FFF2-40B4-BE49-F238E27FC236}">
                <a16:creationId xmlns:a16="http://schemas.microsoft.com/office/drawing/2014/main" id="{0BF3A5C6-6F35-DF4B-9E5A-F3A46372C641}"/>
              </a:ext>
            </a:extLst>
          </p:cNvPr>
          <p:cNvPicPr>
            <a:picLocks noGrp="1" noChangeAspect="1"/>
          </p:cNvPicPr>
          <p:nvPr>
            <p:ph idx="1"/>
          </p:nvPr>
        </p:nvPicPr>
        <p:blipFill>
          <a:blip r:embed="rId3"/>
          <a:stretch>
            <a:fillRect/>
          </a:stretch>
        </p:blipFill>
        <p:spPr>
          <a:xfrm>
            <a:off x="720725" y="954171"/>
            <a:ext cx="10467228" cy="4786719"/>
          </a:xfrm>
        </p:spPr>
      </p:pic>
    </p:spTree>
    <p:extLst>
      <p:ext uri="{BB962C8B-B14F-4D97-AF65-F5344CB8AC3E}">
        <p14:creationId xmlns:p14="http://schemas.microsoft.com/office/powerpoint/2010/main" val="188832042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76363F-57CB-7C46-8D30-6997A8CB848E}"/>
              </a:ext>
            </a:extLst>
          </p:cNvPr>
          <p:cNvSpPr>
            <a:spLocks noGrp="1"/>
          </p:cNvSpPr>
          <p:nvPr>
            <p:ph type="title"/>
          </p:nvPr>
        </p:nvSpPr>
        <p:spPr>
          <a:xfrm>
            <a:off x="3422541" y="285288"/>
            <a:ext cx="5346915" cy="1477328"/>
          </a:xfrm>
        </p:spPr>
        <p:txBody>
          <a:bodyPr/>
          <a:lstStyle/>
          <a:p>
            <a:pPr algn="ctr"/>
            <a:r>
              <a:rPr lang="en-US" b="1" dirty="0">
                <a:solidFill>
                  <a:schemeClr val="bg1"/>
                </a:solidFill>
                <a:latin typeface="Times New Roman" panose="02020603050405020304" pitchFamily="18" charset="0"/>
                <a:cs typeface="Times New Roman" panose="02020603050405020304" pitchFamily="18" charset="0"/>
              </a:rPr>
              <a:t>PCA</a:t>
            </a:r>
            <a:br>
              <a:rPr lang="en-US" b="1" dirty="0">
                <a:solidFill>
                  <a:schemeClr val="bg1"/>
                </a:solidFill>
                <a:latin typeface="Times New Roman" panose="02020603050405020304" pitchFamily="18" charset="0"/>
                <a:cs typeface="Times New Roman" panose="02020603050405020304" pitchFamily="18" charset="0"/>
              </a:rPr>
            </a:br>
            <a:r>
              <a:rPr lang="en-US" b="1" dirty="0">
                <a:solidFill>
                  <a:schemeClr val="bg1"/>
                </a:solidFill>
                <a:latin typeface="Times New Roman" panose="02020603050405020304" pitchFamily="18" charset="0"/>
                <a:cs typeface="Times New Roman" panose="02020603050405020304" pitchFamily="18" charset="0"/>
              </a:rPr>
              <a:t>Survey Q4</a:t>
            </a:r>
          </a:p>
        </p:txBody>
      </p:sp>
      <p:sp>
        <p:nvSpPr>
          <p:cNvPr id="5" name="Rectangle 4">
            <a:extLst>
              <a:ext uri="{FF2B5EF4-FFF2-40B4-BE49-F238E27FC236}">
                <a16:creationId xmlns:a16="http://schemas.microsoft.com/office/drawing/2014/main" id="{BD8B4206-4A29-2148-B4B7-602E621F85F8}"/>
              </a:ext>
            </a:extLst>
          </p:cNvPr>
          <p:cNvSpPr/>
          <p:nvPr/>
        </p:nvSpPr>
        <p:spPr>
          <a:xfrm>
            <a:off x="359573" y="3164681"/>
            <a:ext cx="11279653" cy="2893100"/>
          </a:xfrm>
          <a:prstGeom prst="rect">
            <a:avLst/>
          </a:prstGeom>
        </p:spPr>
        <p:txBody>
          <a:bodyPr wrap="square">
            <a:spAutoFit/>
          </a:bodyPr>
          <a:lstStyle/>
          <a:p>
            <a:r>
              <a:rPr lang="en-MY" sz="2600" b="1" dirty="0">
                <a:solidFill>
                  <a:schemeClr val="bg1"/>
                </a:solidFill>
                <a:latin typeface="Times New Roman" panose="02020603050405020304" pitchFamily="18" charset="0"/>
                <a:cs typeface="Times New Roman" panose="02020603050405020304" pitchFamily="18" charset="0"/>
              </a:rPr>
              <a:t>Interpretation: </a:t>
            </a:r>
            <a:r>
              <a:rPr lang="en-MY" sz="2600" dirty="0">
                <a:solidFill>
                  <a:srgbClr val="000000"/>
                </a:solidFill>
                <a:latin typeface="Times New Roman" panose="02020603050405020304" pitchFamily="18" charset="0"/>
                <a:cs typeface="Times New Roman" panose="02020603050405020304" pitchFamily="18" charset="0"/>
              </a:rPr>
              <a:t>Q4_Q4_1 </a:t>
            </a:r>
            <a:r>
              <a:rPr lang="en-MY" sz="2600" dirty="0">
                <a:solidFill>
                  <a:schemeClr val="bg1"/>
                </a:solidFill>
                <a:latin typeface="Times New Roman" panose="02020603050405020304" pitchFamily="18" charset="0"/>
                <a:cs typeface="Times New Roman" panose="02020603050405020304" pitchFamily="18" charset="0"/>
              </a:rPr>
              <a:t>[ Q1 ] </a:t>
            </a:r>
            <a:r>
              <a:rPr lang="en-MY" sz="2600" dirty="0">
                <a:solidFill>
                  <a:srgbClr val="000000"/>
                </a:solidFill>
                <a:latin typeface="Times New Roman" panose="02020603050405020304" pitchFamily="18" charset="0"/>
                <a:cs typeface="Times New Roman" panose="02020603050405020304" pitchFamily="18" charset="0"/>
              </a:rPr>
              <a:t>is ‘I create diagrams that map concepts, facts, and relationships between components</a:t>
            </a:r>
            <a:r>
              <a:rPr lang="en-MY" sz="2600" b="1" dirty="0">
                <a:solidFill>
                  <a:schemeClr val="bg2"/>
                </a:solidFill>
                <a:latin typeface="Times New Roman" panose="02020603050405020304" pitchFamily="18" charset="0"/>
                <a:cs typeface="Times New Roman" panose="02020603050405020304" pitchFamily="18" charset="0"/>
              </a:rPr>
              <a:t>’ </a:t>
            </a:r>
            <a:r>
              <a:rPr lang="en-MY" sz="2600" b="1" dirty="0">
                <a:solidFill>
                  <a:srgbClr val="FF0000"/>
                </a:solidFill>
                <a:latin typeface="Times New Roman" panose="02020603050405020304" pitchFamily="18" charset="0"/>
                <a:cs typeface="Times New Roman" panose="02020603050405020304" pitchFamily="18" charset="0"/>
              </a:rPr>
              <a:t>[ most important ] </a:t>
            </a:r>
          </a:p>
          <a:p>
            <a:r>
              <a:rPr lang="en-MY" sz="2600" dirty="0">
                <a:solidFill>
                  <a:srgbClr val="000000"/>
                </a:solidFill>
                <a:latin typeface="Times New Roman" panose="02020603050405020304" pitchFamily="18" charset="0"/>
                <a:cs typeface="Times New Roman" panose="02020603050405020304" pitchFamily="18" charset="0"/>
              </a:rPr>
              <a:t>Q4_Q4_3 [ Q3 ] is ‘I draw diagrams that show relationships between concepts’ </a:t>
            </a:r>
            <a:r>
              <a:rPr lang="en-MY" sz="2600" b="1" dirty="0">
                <a:solidFill>
                  <a:srgbClr val="FF0000"/>
                </a:solidFill>
                <a:latin typeface="Times New Roman" panose="02020603050405020304" pitchFamily="18" charset="0"/>
                <a:cs typeface="Times New Roman" panose="02020603050405020304" pitchFamily="18" charset="0"/>
              </a:rPr>
              <a:t>[ 2</a:t>
            </a:r>
            <a:r>
              <a:rPr lang="en-MY" sz="2600" b="1" baseline="30000" dirty="0">
                <a:solidFill>
                  <a:srgbClr val="FF0000"/>
                </a:solidFill>
                <a:latin typeface="Times New Roman" panose="02020603050405020304" pitchFamily="18" charset="0"/>
                <a:cs typeface="Times New Roman" panose="02020603050405020304" pitchFamily="18" charset="0"/>
              </a:rPr>
              <a:t>nd</a:t>
            </a:r>
            <a:r>
              <a:rPr lang="en-MY" sz="2600" b="1" dirty="0">
                <a:solidFill>
                  <a:srgbClr val="FF0000"/>
                </a:solidFill>
                <a:latin typeface="Times New Roman" panose="02020603050405020304" pitchFamily="18" charset="0"/>
                <a:cs typeface="Times New Roman" panose="02020603050405020304" pitchFamily="18" charset="0"/>
              </a:rPr>
              <a:t>  important ] </a:t>
            </a:r>
          </a:p>
          <a:p>
            <a:r>
              <a:rPr lang="en-MY" sz="2600" dirty="0">
                <a:solidFill>
                  <a:srgbClr val="000000"/>
                </a:solidFill>
                <a:latin typeface="Times New Roman" panose="02020603050405020304" pitchFamily="18" charset="0"/>
                <a:cs typeface="Times New Roman" panose="02020603050405020304" pitchFamily="18" charset="0"/>
              </a:rPr>
              <a:t>Q4_Q4_5 [ Q5 ] is ‘I create diagrams to understand complexity’ </a:t>
            </a:r>
            <a:r>
              <a:rPr lang="en-MY" sz="2600" b="1" dirty="0">
                <a:solidFill>
                  <a:srgbClr val="FF0000"/>
                </a:solidFill>
                <a:latin typeface="Times New Roman" panose="02020603050405020304" pitchFamily="18" charset="0"/>
                <a:cs typeface="Times New Roman" panose="02020603050405020304" pitchFamily="18" charset="0"/>
              </a:rPr>
              <a:t>[ 3</a:t>
            </a:r>
            <a:r>
              <a:rPr lang="en-MY" sz="2600" b="1" baseline="30000" dirty="0">
                <a:solidFill>
                  <a:srgbClr val="FF0000"/>
                </a:solidFill>
                <a:latin typeface="Times New Roman" panose="02020603050405020304" pitchFamily="18" charset="0"/>
                <a:cs typeface="Times New Roman" panose="02020603050405020304" pitchFamily="18" charset="0"/>
              </a:rPr>
              <a:t>rd</a:t>
            </a:r>
            <a:r>
              <a:rPr lang="en-MY" sz="2600" b="1" dirty="0">
                <a:solidFill>
                  <a:srgbClr val="FF0000"/>
                </a:solidFill>
                <a:latin typeface="Times New Roman" panose="02020603050405020304" pitchFamily="18" charset="0"/>
                <a:cs typeface="Times New Roman" panose="02020603050405020304" pitchFamily="18" charset="0"/>
              </a:rPr>
              <a:t> important ] </a:t>
            </a:r>
          </a:p>
          <a:p>
            <a:r>
              <a:rPr lang="en-MY" sz="2600" dirty="0">
                <a:solidFill>
                  <a:schemeClr val="bg1"/>
                </a:solidFill>
                <a:latin typeface="Times New Roman" panose="02020603050405020304" pitchFamily="18" charset="0"/>
                <a:cs typeface="Times New Roman" panose="02020603050405020304" pitchFamily="18" charset="0"/>
              </a:rPr>
              <a:t>Q4_Q4_4 [ Q4 ] is  ‘I map out components and their attributes’ </a:t>
            </a:r>
            <a:r>
              <a:rPr lang="en-MY" sz="2600" b="1" dirty="0">
                <a:solidFill>
                  <a:srgbClr val="FF0000"/>
                </a:solidFill>
                <a:latin typeface="Times New Roman" panose="02020603050405020304" pitchFamily="18" charset="0"/>
                <a:cs typeface="Times New Roman" panose="02020603050405020304" pitchFamily="18" charset="0"/>
              </a:rPr>
              <a:t>[ 4</a:t>
            </a:r>
            <a:r>
              <a:rPr lang="en-MY" sz="2600" b="1" baseline="30000" dirty="0">
                <a:solidFill>
                  <a:srgbClr val="FF0000"/>
                </a:solidFill>
                <a:latin typeface="Times New Roman" panose="02020603050405020304" pitchFamily="18" charset="0"/>
                <a:cs typeface="Times New Roman" panose="02020603050405020304" pitchFamily="18" charset="0"/>
              </a:rPr>
              <a:t>th</a:t>
            </a:r>
            <a:r>
              <a:rPr lang="en-MY" sz="2600" b="1" dirty="0">
                <a:solidFill>
                  <a:srgbClr val="FF0000"/>
                </a:solidFill>
                <a:latin typeface="Times New Roman" panose="02020603050405020304" pitchFamily="18" charset="0"/>
                <a:cs typeface="Times New Roman" panose="02020603050405020304" pitchFamily="18" charset="0"/>
              </a:rPr>
              <a:t>  important ] </a:t>
            </a:r>
          </a:p>
          <a:p>
            <a:endParaRPr lang="en-MY" sz="2600" b="1" i="0" dirty="0">
              <a:solidFill>
                <a:srgbClr val="FF0000"/>
              </a:solidFill>
              <a:effectLst/>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96BC910B-EE45-AF4E-936F-AC4999E65265}"/>
              </a:ext>
            </a:extLst>
          </p:cNvPr>
          <p:cNvPicPr>
            <a:picLocks noChangeAspect="1"/>
          </p:cNvPicPr>
          <p:nvPr/>
        </p:nvPicPr>
        <p:blipFill>
          <a:blip r:embed="rId3"/>
          <a:stretch>
            <a:fillRect/>
          </a:stretch>
        </p:blipFill>
        <p:spPr>
          <a:xfrm>
            <a:off x="359574" y="1647811"/>
            <a:ext cx="11472852" cy="1301857"/>
          </a:xfrm>
          <a:prstGeom prst="rect">
            <a:avLst/>
          </a:prstGeom>
        </p:spPr>
      </p:pic>
    </p:spTree>
    <p:extLst>
      <p:ext uri="{BB962C8B-B14F-4D97-AF65-F5344CB8AC3E}">
        <p14:creationId xmlns:p14="http://schemas.microsoft.com/office/powerpoint/2010/main" val="195613413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76363F-57CB-7C46-8D30-6997A8CB848E}"/>
              </a:ext>
            </a:extLst>
          </p:cNvPr>
          <p:cNvSpPr>
            <a:spLocks noGrp="1"/>
          </p:cNvSpPr>
          <p:nvPr>
            <p:ph type="title"/>
          </p:nvPr>
        </p:nvSpPr>
        <p:spPr>
          <a:xfrm>
            <a:off x="-139486" y="293771"/>
            <a:ext cx="5346915" cy="1798500"/>
          </a:xfrm>
        </p:spPr>
        <p:txBody>
          <a:bodyPr>
            <a:normAutofit fontScale="90000"/>
          </a:bodyPr>
          <a:lstStyle/>
          <a:p>
            <a:pPr algn="ctr"/>
            <a:r>
              <a:rPr lang="en-US" b="1" dirty="0">
                <a:solidFill>
                  <a:schemeClr val="bg1"/>
                </a:solidFill>
                <a:latin typeface="Times New Roman" panose="02020603050405020304" pitchFamily="18" charset="0"/>
                <a:cs typeface="Times New Roman" panose="02020603050405020304" pitchFamily="18" charset="0"/>
              </a:rPr>
              <a:t>PCA</a:t>
            </a:r>
            <a:br>
              <a:rPr lang="en-US" b="1" dirty="0">
                <a:solidFill>
                  <a:schemeClr val="bg1"/>
                </a:solidFill>
                <a:latin typeface="Times New Roman" panose="02020603050405020304" pitchFamily="18" charset="0"/>
                <a:cs typeface="Times New Roman" panose="02020603050405020304" pitchFamily="18" charset="0"/>
              </a:rPr>
            </a:br>
            <a:r>
              <a:rPr lang="en-US" b="1" dirty="0">
                <a:solidFill>
                  <a:schemeClr val="bg1"/>
                </a:solidFill>
                <a:latin typeface="Times New Roman" panose="02020603050405020304" pitchFamily="18" charset="0"/>
                <a:cs typeface="Times New Roman" panose="02020603050405020304" pitchFamily="18" charset="0"/>
              </a:rPr>
              <a:t>Survey Q5</a:t>
            </a:r>
            <a:br>
              <a:rPr lang="en-US" b="1" dirty="0">
                <a:solidFill>
                  <a:schemeClr val="bg1"/>
                </a:solidFill>
                <a:latin typeface="Times New Roman" panose="02020603050405020304" pitchFamily="18" charset="0"/>
                <a:cs typeface="Times New Roman" panose="02020603050405020304" pitchFamily="18" charset="0"/>
              </a:rPr>
            </a:br>
            <a:r>
              <a:rPr lang="en-US" b="1" dirty="0">
                <a:solidFill>
                  <a:schemeClr val="bg1"/>
                </a:solidFill>
                <a:latin typeface="Times New Roman" panose="02020603050405020304" pitchFamily="18" charset="0"/>
                <a:cs typeface="Times New Roman" panose="02020603050405020304" pitchFamily="18" charset="0"/>
              </a:rPr>
              <a:t>Individual level absorptive capacity</a:t>
            </a:r>
            <a:br>
              <a:rPr lang="en-US" b="1" dirty="0">
                <a:solidFill>
                  <a:schemeClr val="bg1"/>
                </a:solidFill>
                <a:latin typeface="Times New Roman" panose="02020603050405020304" pitchFamily="18" charset="0"/>
                <a:cs typeface="Times New Roman" panose="02020603050405020304" pitchFamily="18" charset="0"/>
              </a:rPr>
            </a:br>
            <a:endParaRPr lang="en-US" b="1" dirty="0">
              <a:solidFill>
                <a:schemeClr val="bg1"/>
              </a:solidFill>
              <a:latin typeface="Times New Roman" panose="02020603050405020304" pitchFamily="18" charset="0"/>
              <a:cs typeface="Times New Roman" panose="02020603050405020304" pitchFamily="18" charset="0"/>
            </a:endParaRPr>
          </a:p>
        </p:txBody>
      </p:sp>
      <p:sp>
        <p:nvSpPr>
          <p:cNvPr id="6" name="Rectangle 5">
            <a:extLst>
              <a:ext uri="{FF2B5EF4-FFF2-40B4-BE49-F238E27FC236}">
                <a16:creationId xmlns:a16="http://schemas.microsoft.com/office/drawing/2014/main" id="{B335D236-8F50-8C4C-8D59-BEC353129962}"/>
              </a:ext>
            </a:extLst>
          </p:cNvPr>
          <p:cNvSpPr/>
          <p:nvPr/>
        </p:nvSpPr>
        <p:spPr>
          <a:xfrm>
            <a:off x="4742481" y="339569"/>
            <a:ext cx="6704806" cy="3108543"/>
          </a:xfrm>
          <a:prstGeom prst="rect">
            <a:avLst/>
          </a:prstGeom>
        </p:spPr>
        <p:txBody>
          <a:bodyPr wrap="square">
            <a:spAutoFit/>
          </a:bodyPr>
          <a:lstStyle/>
          <a:p>
            <a:r>
              <a:rPr lang="en-MY" sz="2800" dirty="0">
                <a:solidFill>
                  <a:schemeClr val="bg1"/>
                </a:solidFill>
                <a:latin typeface="Times New Roman" panose="02020603050405020304" pitchFamily="18" charset="0"/>
                <a:cs typeface="Times New Roman" panose="02020603050405020304" pitchFamily="18" charset="0"/>
              </a:rPr>
              <a:t>How would you describe your technical competencies related to </a:t>
            </a:r>
            <a:r>
              <a:rPr lang="en-MY" sz="2800" dirty="0" err="1">
                <a:solidFill>
                  <a:schemeClr val="bg1"/>
                </a:solidFill>
                <a:latin typeface="Times New Roman" panose="02020603050405020304" pitchFamily="18" charset="0"/>
                <a:cs typeface="Times New Roman" panose="02020603050405020304" pitchFamily="18" charset="0"/>
              </a:rPr>
              <a:t>IronHack</a:t>
            </a:r>
            <a:r>
              <a:rPr lang="en-MY" sz="2800" dirty="0">
                <a:solidFill>
                  <a:schemeClr val="bg1"/>
                </a:solidFill>
                <a:latin typeface="Times New Roman" panose="02020603050405020304" pitchFamily="18" charset="0"/>
                <a:cs typeface="Times New Roman" panose="02020603050405020304" pitchFamily="18" charset="0"/>
              </a:rPr>
              <a:t>? </a:t>
            </a:r>
          </a:p>
          <a:p>
            <a:endParaRPr lang="en-MY" sz="2800" dirty="0">
              <a:solidFill>
                <a:schemeClr val="bg1"/>
              </a:solidFill>
              <a:latin typeface="Times New Roman" panose="02020603050405020304" pitchFamily="18" charset="0"/>
              <a:cs typeface="Times New Roman" panose="02020603050405020304" pitchFamily="18" charset="0"/>
            </a:endParaRPr>
          </a:p>
          <a:p>
            <a:r>
              <a:rPr lang="en-MY" sz="2800" dirty="0">
                <a:solidFill>
                  <a:schemeClr val="bg1"/>
                </a:solidFill>
                <a:latin typeface="Times New Roman" panose="02020603050405020304" pitchFamily="18" charset="0"/>
                <a:cs typeface="Times New Roman" panose="02020603050405020304" pitchFamily="18" charset="0"/>
              </a:rPr>
              <a:t>Cronbach’s alpha (0.7834 ) ( acceptable consistency)</a:t>
            </a:r>
          </a:p>
          <a:p>
            <a:r>
              <a:rPr lang="en-MY" sz="2800" dirty="0">
                <a:solidFill>
                  <a:schemeClr val="bg1"/>
                </a:solidFill>
                <a:latin typeface="Times New Roman" panose="02020603050405020304" pitchFamily="18" charset="0"/>
                <a:cs typeface="Times New Roman" panose="02020603050405020304" pitchFamily="18" charset="0"/>
              </a:rPr>
              <a:t>KMO  (0.6526  ) (adequate)</a:t>
            </a:r>
          </a:p>
          <a:p>
            <a:r>
              <a:rPr lang="en-MY" sz="2800" dirty="0" err="1">
                <a:solidFill>
                  <a:schemeClr val="bg1"/>
                </a:solidFill>
                <a:latin typeface="Times New Roman" panose="02020603050405020304" pitchFamily="18" charset="0"/>
                <a:cs typeface="Times New Roman" panose="02020603050405020304" pitchFamily="18" charset="0"/>
              </a:rPr>
              <a:t>Barlett’s</a:t>
            </a:r>
            <a:r>
              <a:rPr lang="en-MY" sz="2800" dirty="0">
                <a:solidFill>
                  <a:schemeClr val="bg1"/>
                </a:solidFill>
                <a:latin typeface="Times New Roman" panose="02020603050405020304" pitchFamily="18" charset="0"/>
                <a:cs typeface="Times New Roman" panose="02020603050405020304" pitchFamily="18" charset="0"/>
              </a:rPr>
              <a:t> Test (3.955e-61) (significant)</a:t>
            </a:r>
            <a:endParaRPr lang="en-MY" sz="3200" dirty="0">
              <a:solidFill>
                <a:schemeClr val="bg1"/>
              </a:solidFill>
              <a:latin typeface="Times New Roman" panose="02020603050405020304" pitchFamily="18" charset="0"/>
              <a:cs typeface="Times New Roman" panose="02020603050405020304" pitchFamily="18" charset="0"/>
            </a:endParaRPr>
          </a:p>
        </p:txBody>
      </p:sp>
      <p:pic>
        <p:nvPicPr>
          <p:cNvPr id="8" name="Content Placeholder 7" descr="Graphical user interface, text, application&#10;&#10;Description automatically generated">
            <a:extLst>
              <a:ext uri="{FF2B5EF4-FFF2-40B4-BE49-F238E27FC236}">
                <a16:creationId xmlns:a16="http://schemas.microsoft.com/office/drawing/2014/main" id="{A7A71EE9-B002-9344-9F8C-8037159816E0}"/>
              </a:ext>
            </a:extLst>
          </p:cNvPr>
          <p:cNvPicPr>
            <a:picLocks noGrp="1" noChangeAspect="1"/>
          </p:cNvPicPr>
          <p:nvPr>
            <p:ph idx="1"/>
          </p:nvPr>
        </p:nvPicPr>
        <p:blipFill>
          <a:blip r:embed="rId3"/>
          <a:stretch>
            <a:fillRect/>
          </a:stretch>
        </p:blipFill>
        <p:spPr>
          <a:xfrm>
            <a:off x="402957" y="4029559"/>
            <a:ext cx="11028846" cy="2278252"/>
          </a:xfrm>
        </p:spPr>
      </p:pic>
    </p:spTree>
    <p:extLst>
      <p:ext uri="{BB962C8B-B14F-4D97-AF65-F5344CB8AC3E}">
        <p14:creationId xmlns:p14="http://schemas.microsoft.com/office/powerpoint/2010/main" val="31409849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76363F-57CB-7C46-8D30-6997A8CB848E}"/>
              </a:ext>
            </a:extLst>
          </p:cNvPr>
          <p:cNvSpPr>
            <a:spLocks noGrp="1"/>
          </p:cNvSpPr>
          <p:nvPr>
            <p:ph type="title"/>
          </p:nvPr>
        </p:nvSpPr>
        <p:spPr>
          <a:xfrm>
            <a:off x="3422542" y="130305"/>
            <a:ext cx="5346915" cy="567119"/>
          </a:xfrm>
        </p:spPr>
        <p:txBody>
          <a:bodyPr/>
          <a:lstStyle/>
          <a:p>
            <a:pPr algn="ctr"/>
            <a:r>
              <a:rPr lang="en-US" b="1" dirty="0">
                <a:solidFill>
                  <a:schemeClr val="bg1"/>
                </a:solidFill>
                <a:latin typeface="Times New Roman" panose="02020603050405020304" pitchFamily="18" charset="0"/>
                <a:cs typeface="Times New Roman" panose="02020603050405020304" pitchFamily="18" charset="0"/>
              </a:rPr>
              <a:t>PCA. Survey Q5</a:t>
            </a:r>
          </a:p>
        </p:txBody>
      </p:sp>
      <p:sp>
        <p:nvSpPr>
          <p:cNvPr id="5" name="Rectangle 4">
            <a:extLst>
              <a:ext uri="{FF2B5EF4-FFF2-40B4-BE49-F238E27FC236}">
                <a16:creationId xmlns:a16="http://schemas.microsoft.com/office/drawing/2014/main" id="{BD8B4206-4A29-2148-B4B7-602E621F85F8}"/>
              </a:ext>
            </a:extLst>
          </p:cNvPr>
          <p:cNvSpPr/>
          <p:nvPr/>
        </p:nvSpPr>
        <p:spPr>
          <a:xfrm>
            <a:off x="359573" y="1834048"/>
            <a:ext cx="11279653" cy="4893647"/>
          </a:xfrm>
          <a:prstGeom prst="rect">
            <a:avLst/>
          </a:prstGeom>
        </p:spPr>
        <p:txBody>
          <a:bodyPr wrap="square">
            <a:spAutoFit/>
          </a:bodyPr>
          <a:lstStyle/>
          <a:p>
            <a:r>
              <a:rPr lang="en-MY" sz="2600" b="1" dirty="0">
                <a:solidFill>
                  <a:schemeClr val="bg1"/>
                </a:solidFill>
                <a:latin typeface="Times New Roman" panose="02020603050405020304" pitchFamily="18" charset="0"/>
                <a:cs typeface="Times New Roman" panose="02020603050405020304" pitchFamily="18" charset="0"/>
              </a:rPr>
              <a:t>Interpretation: </a:t>
            </a:r>
            <a:r>
              <a:rPr lang="en-MY" sz="2600" dirty="0">
                <a:solidFill>
                  <a:srgbClr val="000000"/>
                </a:solidFill>
                <a:latin typeface="Times New Roman" panose="02020603050405020304" pitchFamily="18" charset="0"/>
                <a:cs typeface="Times New Roman" panose="02020603050405020304" pitchFamily="18" charset="0"/>
              </a:rPr>
              <a:t>Q5_Q5_4 </a:t>
            </a:r>
            <a:r>
              <a:rPr lang="en-MY" sz="2600" dirty="0">
                <a:solidFill>
                  <a:schemeClr val="bg1"/>
                </a:solidFill>
                <a:latin typeface="Times New Roman" panose="02020603050405020304" pitchFamily="18" charset="0"/>
                <a:cs typeface="Times New Roman" panose="02020603050405020304" pitchFamily="18" charset="0"/>
              </a:rPr>
              <a:t>[ Q4 ] </a:t>
            </a:r>
            <a:r>
              <a:rPr lang="en-MY" sz="2600" dirty="0">
                <a:solidFill>
                  <a:srgbClr val="000000"/>
                </a:solidFill>
                <a:latin typeface="Times New Roman" panose="02020603050405020304" pitchFamily="18" charset="0"/>
                <a:cs typeface="Times New Roman" panose="02020603050405020304" pitchFamily="18" charset="0"/>
              </a:rPr>
              <a:t>is ‘I have the necessary skills to complete a web programming task in </a:t>
            </a:r>
            <a:r>
              <a:rPr lang="en-MY" sz="2600" dirty="0" err="1">
                <a:solidFill>
                  <a:srgbClr val="000000"/>
                </a:solidFill>
                <a:latin typeface="Times New Roman" panose="02020603050405020304" pitchFamily="18" charset="0"/>
                <a:cs typeface="Times New Roman" panose="02020603050405020304" pitchFamily="18" charset="0"/>
              </a:rPr>
              <a:t>Javascript</a:t>
            </a:r>
            <a:r>
              <a:rPr lang="en-MY" sz="2600" b="1" dirty="0">
                <a:solidFill>
                  <a:schemeClr val="bg2"/>
                </a:solidFill>
                <a:latin typeface="Times New Roman" panose="02020603050405020304" pitchFamily="18" charset="0"/>
                <a:cs typeface="Times New Roman" panose="02020603050405020304" pitchFamily="18" charset="0"/>
              </a:rPr>
              <a:t>’ </a:t>
            </a:r>
            <a:r>
              <a:rPr lang="en-MY" sz="2600" b="1" dirty="0">
                <a:solidFill>
                  <a:srgbClr val="FF0000"/>
                </a:solidFill>
                <a:latin typeface="Times New Roman" panose="02020603050405020304" pitchFamily="18" charset="0"/>
                <a:cs typeface="Times New Roman" panose="02020603050405020304" pitchFamily="18" charset="0"/>
              </a:rPr>
              <a:t>[ most important ] </a:t>
            </a:r>
          </a:p>
          <a:p>
            <a:r>
              <a:rPr lang="en-MY" sz="2600" dirty="0">
                <a:solidFill>
                  <a:srgbClr val="000000"/>
                </a:solidFill>
                <a:latin typeface="Times New Roman" panose="02020603050405020304" pitchFamily="18" charset="0"/>
                <a:cs typeface="Times New Roman" panose="02020603050405020304" pitchFamily="18" charset="0"/>
              </a:rPr>
              <a:t>Q5_Q5_2 [ Q2 ] is ‘I have a clear vision of what needs to be achieved when developing a mashup (combining data in an interactive web application) in </a:t>
            </a:r>
            <a:r>
              <a:rPr lang="en-MY" sz="2600" dirty="0" err="1">
                <a:solidFill>
                  <a:srgbClr val="000000"/>
                </a:solidFill>
                <a:latin typeface="Times New Roman" panose="02020603050405020304" pitchFamily="18" charset="0"/>
                <a:cs typeface="Times New Roman" panose="02020603050405020304" pitchFamily="18" charset="0"/>
              </a:rPr>
              <a:t>Javascript</a:t>
            </a:r>
            <a:r>
              <a:rPr lang="en-MY" sz="2600" dirty="0">
                <a:solidFill>
                  <a:srgbClr val="000000"/>
                </a:solidFill>
                <a:latin typeface="Times New Roman" panose="02020603050405020304" pitchFamily="18" charset="0"/>
                <a:cs typeface="Times New Roman" panose="02020603050405020304" pitchFamily="18" charset="0"/>
              </a:rPr>
              <a:t>’ </a:t>
            </a:r>
            <a:r>
              <a:rPr lang="en-MY" sz="2600" b="1" dirty="0">
                <a:solidFill>
                  <a:srgbClr val="FF0000"/>
                </a:solidFill>
                <a:latin typeface="Times New Roman" panose="02020603050405020304" pitchFamily="18" charset="0"/>
                <a:cs typeface="Times New Roman" panose="02020603050405020304" pitchFamily="18" charset="0"/>
              </a:rPr>
              <a:t>[ 2</a:t>
            </a:r>
            <a:r>
              <a:rPr lang="en-MY" sz="2600" b="1" baseline="30000" dirty="0">
                <a:solidFill>
                  <a:srgbClr val="FF0000"/>
                </a:solidFill>
                <a:latin typeface="Times New Roman" panose="02020603050405020304" pitchFamily="18" charset="0"/>
                <a:cs typeface="Times New Roman" panose="02020603050405020304" pitchFamily="18" charset="0"/>
              </a:rPr>
              <a:t>nd</a:t>
            </a:r>
            <a:r>
              <a:rPr lang="en-MY" sz="2600" b="1" dirty="0">
                <a:solidFill>
                  <a:srgbClr val="FF0000"/>
                </a:solidFill>
                <a:latin typeface="Times New Roman" panose="02020603050405020304" pitchFamily="18" charset="0"/>
                <a:cs typeface="Times New Roman" panose="02020603050405020304" pitchFamily="18" charset="0"/>
              </a:rPr>
              <a:t>  important ] </a:t>
            </a:r>
          </a:p>
          <a:p>
            <a:r>
              <a:rPr lang="en-MY" sz="2600" dirty="0">
                <a:solidFill>
                  <a:srgbClr val="000000"/>
                </a:solidFill>
                <a:latin typeface="Times New Roman" panose="02020603050405020304" pitchFamily="18" charset="0"/>
                <a:cs typeface="Times New Roman" panose="02020603050405020304" pitchFamily="18" charset="0"/>
              </a:rPr>
              <a:t>Q5_Q5_1 [ Q1 ] is ‘I have sufficient access to information about best practices in JavaScript coding’ </a:t>
            </a:r>
            <a:r>
              <a:rPr lang="en-MY" sz="2600" b="1" dirty="0">
                <a:solidFill>
                  <a:srgbClr val="FF0000"/>
                </a:solidFill>
                <a:latin typeface="Times New Roman" panose="02020603050405020304" pitchFamily="18" charset="0"/>
                <a:cs typeface="Times New Roman" panose="02020603050405020304" pitchFamily="18" charset="0"/>
              </a:rPr>
              <a:t>[ 4th important ] </a:t>
            </a:r>
          </a:p>
          <a:p>
            <a:r>
              <a:rPr lang="en-MY" sz="2600" dirty="0">
                <a:solidFill>
                  <a:schemeClr val="bg1"/>
                </a:solidFill>
                <a:latin typeface="Times New Roman" panose="02020603050405020304" pitchFamily="18" charset="0"/>
                <a:cs typeface="Times New Roman" panose="02020603050405020304" pitchFamily="18" charset="0"/>
              </a:rPr>
              <a:t>Q5_Q5_3 [ Q3 ] is  ‘I am able to communicate programming issues with others well’ </a:t>
            </a:r>
            <a:r>
              <a:rPr lang="en-MY" sz="2600" b="1" dirty="0">
                <a:solidFill>
                  <a:srgbClr val="FF0000"/>
                </a:solidFill>
                <a:latin typeface="Times New Roman" panose="02020603050405020304" pitchFamily="18" charset="0"/>
                <a:cs typeface="Times New Roman" panose="02020603050405020304" pitchFamily="18" charset="0"/>
              </a:rPr>
              <a:t>[ 3rd  important ] </a:t>
            </a:r>
          </a:p>
          <a:p>
            <a:r>
              <a:rPr lang="en-MY" sz="2600" dirty="0">
                <a:solidFill>
                  <a:schemeClr val="bg1"/>
                </a:solidFill>
                <a:latin typeface="Times New Roman" panose="02020603050405020304" pitchFamily="18" charset="0"/>
                <a:cs typeface="Times New Roman" panose="02020603050405020304" pitchFamily="18" charset="0"/>
              </a:rPr>
              <a:t>Q5_Q5_5 [ Q5 ] is  ‘I have the technical competence to absorb new programming knowledge’ </a:t>
            </a:r>
            <a:r>
              <a:rPr lang="en-MY" sz="2600" b="1" dirty="0">
                <a:solidFill>
                  <a:srgbClr val="FF0000"/>
                </a:solidFill>
                <a:latin typeface="Times New Roman" panose="02020603050405020304" pitchFamily="18" charset="0"/>
                <a:cs typeface="Times New Roman" panose="02020603050405020304" pitchFamily="18" charset="0"/>
              </a:rPr>
              <a:t>[ 5</a:t>
            </a:r>
            <a:r>
              <a:rPr lang="en-MY" sz="2600" b="1" baseline="30000" dirty="0">
                <a:solidFill>
                  <a:srgbClr val="FF0000"/>
                </a:solidFill>
                <a:latin typeface="Times New Roman" panose="02020603050405020304" pitchFamily="18" charset="0"/>
                <a:cs typeface="Times New Roman" panose="02020603050405020304" pitchFamily="18" charset="0"/>
              </a:rPr>
              <a:t>th</a:t>
            </a:r>
            <a:r>
              <a:rPr lang="en-MY" sz="2600" b="1" dirty="0">
                <a:solidFill>
                  <a:srgbClr val="FF0000"/>
                </a:solidFill>
                <a:latin typeface="Times New Roman" panose="02020603050405020304" pitchFamily="18" charset="0"/>
                <a:cs typeface="Times New Roman" panose="02020603050405020304" pitchFamily="18" charset="0"/>
              </a:rPr>
              <a:t>  important ] </a:t>
            </a:r>
          </a:p>
          <a:p>
            <a:endParaRPr lang="en-MY" sz="2600" b="1" i="0" dirty="0">
              <a:solidFill>
                <a:srgbClr val="FF0000"/>
              </a:solidFill>
              <a:effectLst/>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556A54E3-5351-E142-B4AE-5454E54377B5}"/>
              </a:ext>
            </a:extLst>
          </p:cNvPr>
          <p:cNvPicPr>
            <a:picLocks noChangeAspect="1"/>
          </p:cNvPicPr>
          <p:nvPr/>
        </p:nvPicPr>
        <p:blipFill>
          <a:blip r:embed="rId3"/>
          <a:stretch>
            <a:fillRect/>
          </a:stretch>
        </p:blipFill>
        <p:spPr>
          <a:xfrm>
            <a:off x="359573" y="573437"/>
            <a:ext cx="11032327" cy="1327473"/>
          </a:xfrm>
          <a:prstGeom prst="rect">
            <a:avLst/>
          </a:prstGeom>
        </p:spPr>
      </p:pic>
    </p:spTree>
    <p:extLst>
      <p:ext uri="{BB962C8B-B14F-4D97-AF65-F5344CB8AC3E}">
        <p14:creationId xmlns:p14="http://schemas.microsoft.com/office/powerpoint/2010/main" val="138197361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76363F-57CB-7C46-8D30-6997A8CB848E}"/>
              </a:ext>
            </a:extLst>
          </p:cNvPr>
          <p:cNvSpPr>
            <a:spLocks noGrp="1"/>
          </p:cNvSpPr>
          <p:nvPr>
            <p:ph type="title"/>
          </p:nvPr>
        </p:nvSpPr>
        <p:spPr>
          <a:xfrm>
            <a:off x="-139486" y="293771"/>
            <a:ext cx="5346915" cy="1477328"/>
          </a:xfrm>
        </p:spPr>
        <p:txBody>
          <a:bodyPr/>
          <a:lstStyle/>
          <a:p>
            <a:pPr algn="ctr"/>
            <a:r>
              <a:rPr lang="en-US" b="1" dirty="0">
                <a:solidFill>
                  <a:schemeClr val="bg1"/>
                </a:solidFill>
                <a:latin typeface="Times New Roman" panose="02020603050405020304" pitchFamily="18" charset="0"/>
                <a:cs typeface="Times New Roman" panose="02020603050405020304" pitchFamily="18" charset="0"/>
              </a:rPr>
              <a:t>PCA</a:t>
            </a:r>
            <a:br>
              <a:rPr lang="en-US" b="1" dirty="0">
                <a:solidFill>
                  <a:schemeClr val="bg1"/>
                </a:solidFill>
                <a:latin typeface="Times New Roman" panose="02020603050405020304" pitchFamily="18" charset="0"/>
                <a:cs typeface="Times New Roman" panose="02020603050405020304" pitchFamily="18" charset="0"/>
              </a:rPr>
            </a:br>
            <a:r>
              <a:rPr lang="en-US" b="1" dirty="0">
                <a:solidFill>
                  <a:schemeClr val="bg1"/>
                </a:solidFill>
                <a:latin typeface="Times New Roman" panose="02020603050405020304" pitchFamily="18" charset="0"/>
                <a:cs typeface="Times New Roman" panose="02020603050405020304" pitchFamily="18" charset="0"/>
              </a:rPr>
              <a:t>Survey Q5</a:t>
            </a:r>
            <a:br>
              <a:rPr lang="en-US" b="1" dirty="0">
                <a:solidFill>
                  <a:schemeClr val="bg1"/>
                </a:solidFill>
                <a:latin typeface="Times New Roman" panose="02020603050405020304" pitchFamily="18" charset="0"/>
                <a:cs typeface="Times New Roman" panose="02020603050405020304" pitchFamily="18" charset="0"/>
              </a:rPr>
            </a:br>
            <a:endParaRPr lang="en-US" b="1" dirty="0">
              <a:solidFill>
                <a:schemeClr val="bg1"/>
              </a:solidFill>
              <a:latin typeface="Times New Roman" panose="02020603050405020304" pitchFamily="18" charset="0"/>
              <a:cs typeface="Times New Roman" panose="02020603050405020304" pitchFamily="18" charset="0"/>
            </a:endParaRPr>
          </a:p>
        </p:txBody>
      </p:sp>
      <p:sp>
        <p:nvSpPr>
          <p:cNvPr id="6" name="Rectangle 5">
            <a:extLst>
              <a:ext uri="{FF2B5EF4-FFF2-40B4-BE49-F238E27FC236}">
                <a16:creationId xmlns:a16="http://schemas.microsoft.com/office/drawing/2014/main" id="{B335D236-8F50-8C4C-8D59-BEC353129962}"/>
              </a:ext>
            </a:extLst>
          </p:cNvPr>
          <p:cNvSpPr/>
          <p:nvPr/>
        </p:nvSpPr>
        <p:spPr>
          <a:xfrm>
            <a:off x="4411362" y="339569"/>
            <a:ext cx="7035925" cy="1569660"/>
          </a:xfrm>
          <a:prstGeom prst="rect">
            <a:avLst/>
          </a:prstGeom>
        </p:spPr>
        <p:txBody>
          <a:bodyPr wrap="square">
            <a:spAutoFit/>
          </a:bodyPr>
          <a:lstStyle/>
          <a:p>
            <a:r>
              <a:rPr lang="en-MY" sz="3200" dirty="0">
                <a:solidFill>
                  <a:schemeClr val="bg1"/>
                </a:solidFill>
                <a:latin typeface="Times New Roman" panose="02020603050405020304" pitchFamily="18" charset="0"/>
                <a:cs typeface="Times New Roman" panose="02020603050405020304" pitchFamily="18" charset="0"/>
              </a:rPr>
              <a:t>Two Principle Components Explained 73.28% of the Variance. </a:t>
            </a:r>
          </a:p>
          <a:p>
            <a:endParaRPr lang="en-MY" sz="3200" dirty="0">
              <a:solidFill>
                <a:schemeClr val="bg1"/>
              </a:solidFill>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ED6974DE-F708-7940-8EC6-C3420418C130}"/>
              </a:ext>
            </a:extLst>
          </p:cNvPr>
          <p:cNvSpPr>
            <a:spLocks noGrp="1"/>
          </p:cNvSpPr>
          <p:nvPr>
            <p:ph idx="1"/>
          </p:nvPr>
        </p:nvSpPr>
        <p:spPr>
          <a:xfrm>
            <a:off x="573438" y="1790193"/>
            <a:ext cx="11329260" cy="1638807"/>
          </a:xfrm>
        </p:spPr>
        <p:txBody>
          <a:bodyPr>
            <a:normAutofit fontScale="92500" lnSpcReduction="20000"/>
          </a:bodyPr>
          <a:lstStyle/>
          <a:p>
            <a:r>
              <a:rPr lang="en-US" sz="2500" dirty="0">
                <a:solidFill>
                  <a:schemeClr val="bg1">
                    <a:alpha val="58000"/>
                  </a:schemeClr>
                </a:solidFill>
                <a:latin typeface="Times New Roman" panose="02020603050405020304" pitchFamily="18" charset="0"/>
                <a:cs typeface="Times New Roman" panose="02020603050405020304" pitchFamily="18" charset="0"/>
              </a:rPr>
              <a:t>PC1 explained 58.84% of the variance  - Person with High Value for PC1 will have </a:t>
            </a:r>
            <a:r>
              <a:rPr lang="en-US" sz="2500" dirty="0">
                <a:solidFill>
                  <a:srgbClr val="FF0000">
                    <a:alpha val="58000"/>
                  </a:srgbClr>
                </a:solidFill>
                <a:latin typeface="Times New Roman" panose="02020603050405020304" pitchFamily="18" charset="0"/>
                <a:cs typeface="Times New Roman" panose="02020603050405020304" pitchFamily="18" charset="0"/>
              </a:rPr>
              <a:t>low</a:t>
            </a:r>
            <a:r>
              <a:rPr lang="en-US" sz="2500" dirty="0">
                <a:solidFill>
                  <a:schemeClr val="bg1">
                    <a:alpha val="58000"/>
                  </a:schemeClr>
                </a:solidFill>
                <a:latin typeface="Times New Roman" panose="02020603050405020304" pitchFamily="18" charset="0"/>
                <a:cs typeface="Times New Roman" panose="02020603050405020304" pitchFamily="18" charset="0"/>
              </a:rPr>
              <a:t> </a:t>
            </a:r>
            <a:r>
              <a:rPr lang="en-US" sz="2500" dirty="0">
                <a:solidFill>
                  <a:srgbClr val="FF0000">
                    <a:alpha val="58000"/>
                  </a:srgbClr>
                </a:solidFill>
                <a:latin typeface="Times New Roman" panose="02020603050405020304" pitchFamily="18" charset="0"/>
                <a:cs typeface="Times New Roman" panose="02020603050405020304" pitchFamily="18" charset="0"/>
              </a:rPr>
              <a:t>Q4 (0.6306) and low Q2 (0.5306 ) and low Q1 ( 0.4918 )</a:t>
            </a:r>
          </a:p>
          <a:p>
            <a:r>
              <a:rPr lang="en-US" sz="2500" dirty="0">
                <a:solidFill>
                  <a:schemeClr val="bg1">
                    <a:alpha val="58000"/>
                  </a:schemeClr>
                </a:solidFill>
                <a:latin typeface="Times New Roman" panose="02020603050405020304" pitchFamily="18" charset="0"/>
                <a:cs typeface="Times New Roman" panose="02020603050405020304" pitchFamily="18" charset="0"/>
              </a:rPr>
              <a:t>PC2 explained 14.44% of the variance – Person with High Value for PC2 will have </a:t>
            </a:r>
            <a:r>
              <a:rPr lang="en-US" sz="2500" dirty="0">
                <a:solidFill>
                  <a:srgbClr val="FF0000">
                    <a:alpha val="58000"/>
                  </a:srgbClr>
                </a:solidFill>
                <a:latin typeface="Times New Roman" panose="02020603050405020304" pitchFamily="18" charset="0"/>
                <a:cs typeface="Times New Roman" panose="02020603050405020304" pitchFamily="18" charset="0"/>
              </a:rPr>
              <a:t>low</a:t>
            </a:r>
            <a:r>
              <a:rPr lang="en-US" sz="2500" dirty="0">
                <a:solidFill>
                  <a:schemeClr val="bg1">
                    <a:alpha val="58000"/>
                  </a:schemeClr>
                </a:solidFill>
                <a:latin typeface="Times New Roman" panose="02020603050405020304" pitchFamily="18" charset="0"/>
                <a:cs typeface="Times New Roman" panose="02020603050405020304" pitchFamily="18" charset="0"/>
              </a:rPr>
              <a:t> </a:t>
            </a:r>
            <a:r>
              <a:rPr lang="en-US" sz="2500" dirty="0">
                <a:solidFill>
                  <a:srgbClr val="FF0000">
                    <a:alpha val="58000"/>
                  </a:srgbClr>
                </a:solidFill>
                <a:latin typeface="Times New Roman" panose="02020603050405020304" pitchFamily="18" charset="0"/>
                <a:cs typeface="Times New Roman" panose="02020603050405020304" pitchFamily="18" charset="0"/>
              </a:rPr>
              <a:t>Q3 ( 0.7295) and low Q5 (0.5051)</a:t>
            </a:r>
          </a:p>
        </p:txBody>
      </p:sp>
      <p:pic>
        <p:nvPicPr>
          <p:cNvPr id="5" name="Picture 4" descr="Table&#10;&#10;Description automatically generated">
            <a:extLst>
              <a:ext uri="{FF2B5EF4-FFF2-40B4-BE49-F238E27FC236}">
                <a16:creationId xmlns:a16="http://schemas.microsoft.com/office/drawing/2014/main" id="{7900736B-AB99-DF4B-8765-D537D9759AE9}"/>
              </a:ext>
            </a:extLst>
          </p:cNvPr>
          <p:cNvPicPr>
            <a:picLocks noChangeAspect="1"/>
          </p:cNvPicPr>
          <p:nvPr/>
        </p:nvPicPr>
        <p:blipFill>
          <a:blip r:embed="rId3"/>
          <a:stretch>
            <a:fillRect/>
          </a:stretch>
        </p:blipFill>
        <p:spPr>
          <a:xfrm>
            <a:off x="997338" y="3740713"/>
            <a:ext cx="9975461" cy="2345924"/>
          </a:xfrm>
          <a:prstGeom prst="rect">
            <a:avLst/>
          </a:prstGeom>
        </p:spPr>
      </p:pic>
    </p:spTree>
    <p:extLst>
      <p:ext uri="{BB962C8B-B14F-4D97-AF65-F5344CB8AC3E}">
        <p14:creationId xmlns:p14="http://schemas.microsoft.com/office/powerpoint/2010/main" val="153409638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76363F-57CB-7C46-8D30-6997A8CB848E}"/>
              </a:ext>
            </a:extLst>
          </p:cNvPr>
          <p:cNvSpPr>
            <a:spLocks noGrp="1"/>
          </p:cNvSpPr>
          <p:nvPr>
            <p:ph type="title"/>
          </p:nvPr>
        </p:nvSpPr>
        <p:spPr>
          <a:xfrm>
            <a:off x="-139486" y="293771"/>
            <a:ext cx="5346915" cy="1798500"/>
          </a:xfrm>
        </p:spPr>
        <p:txBody>
          <a:bodyPr>
            <a:normAutofit fontScale="90000"/>
          </a:bodyPr>
          <a:lstStyle/>
          <a:p>
            <a:pPr algn="ctr"/>
            <a:r>
              <a:rPr lang="en-US" b="1" dirty="0">
                <a:solidFill>
                  <a:schemeClr val="bg1"/>
                </a:solidFill>
                <a:latin typeface="Times New Roman" panose="02020603050405020304" pitchFamily="18" charset="0"/>
                <a:cs typeface="Times New Roman" panose="02020603050405020304" pitchFamily="18" charset="0"/>
              </a:rPr>
              <a:t>PCA</a:t>
            </a:r>
            <a:br>
              <a:rPr lang="en-US" b="1" dirty="0">
                <a:solidFill>
                  <a:schemeClr val="bg1"/>
                </a:solidFill>
                <a:latin typeface="Times New Roman" panose="02020603050405020304" pitchFamily="18" charset="0"/>
                <a:cs typeface="Times New Roman" panose="02020603050405020304" pitchFamily="18" charset="0"/>
              </a:rPr>
            </a:br>
            <a:r>
              <a:rPr lang="en-US" b="1" dirty="0">
                <a:solidFill>
                  <a:schemeClr val="bg1"/>
                </a:solidFill>
                <a:latin typeface="Times New Roman" panose="02020603050405020304" pitchFamily="18" charset="0"/>
                <a:cs typeface="Times New Roman" panose="02020603050405020304" pitchFamily="18" charset="0"/>
              </a:rPr>
              <a:t>Survey Q7</a:t>
            </a:r>
            <a:br>
              <a:rPr lang="en-US" b="1" dirty="0">
                <a:solidFill>
                  <a:schemeClr val="bg1"/>
                </a:solidFill>
                <a:latin typeface="Times New Roman" panose="02020603050405020304" pitchFamily="18" charset="0"/>
                <a:cs typeface="Times New Roman" panose="02020603050405020304" pitchFamily="18" charset="0"/>
              </a:rPr>
            </a:br>
            <a:r>
              <a:rPr lang="en-US" b="1" dirty="0">
                <a:solidFill>
                  <a:schemeClr val="bg1"/>
                </a:solidFill>
                <a:latin typeface="Times New Roman" panose="02020603050405020304" pitchFamily="18" charset="0"/>
                <a:cs typeface="Times New Roman" panose="02020603050405020304" pitchFamily="18" charset="0"/>
              </a:rPr>
              <a:t>Individual level absorptive capacity</a:t>
            </a:r>
            <a:br>
              <a:rPr lang="en-US" b="1" dirty="0">
                <a:solidFill>
                  <a:schemeClr val="bg1"/>
                </a:solidFill>
                <a:latin typeface="Times New Roman" panose="02020603050405020304" pitchFamily="18" charset="0"/>
                <a:cs typeface="Times New Roman" panose="02020603050405020304" pitchFamily="18" charset="0"/>
              </a:rPr>
            </a:br>
            <a:endParaRPr lang="en-US" b="1" dirty="0">
              <a:solidFill>
                <a:schemeClr val="bg1"/>
              </a:solidFill>
              <a:latin typeface="Times New Roman" panose="02020603050405020304" pitchFamily="18" charset="0"/>
              <a:cs typeface="Times New Roman" panose="02020603050405020304" pitchFamily="18" charset="0"/>
            </a:endParaRPr>
          </a:p>
        </p:txBody>
      </p:sp>
      <p:sp>
        <p:nvSpPr>
          <p:cNvPr id="6" name="Rectangle 5">
            <a:extLst>
              <a:ext uri="{FF2B5EF4-FFF2-40B4-BE49-F238E27FC236}">
                <a16:creationId xmlns:a16="http://schemas.microsoft.com/office/drawing/2014/main" id="{B335D236-8F50-8C4C-8D59-BEC353129962}"/>
              </a:ext>
            </a:extLst>
          </p:cNvPr>
          <p:cNvSpPr/>
          <p:nvPr/>
        </p:nvSpPr>
        <p:spPr>
          <a:xfrm>
            <a:off x="4742481" y="339569"/>
            <a:ext cx="6704806" cy="3108543"/>
          </a:xfrm>
          <a:prstGeom prst="rect">
            <a:avLst/>
          </a:prstGeom>
        </p:spPr>
        <p:txBody>
          <a:bodyPr wrap="square">
            <a:spAutoFit/>
          </a:bodyPr>
          <a:lstStyle/>
          <a:p>
            <a:r>
              <a:rPr lang="en-MY" sz="2800" dirty="0">
                <a:solidFill>
                  <a:schemeClr val="bg1"/>
                </a:solidFill>
                <a:latin typeface="Times New Roman" panose="02020603050405020304" pitchFamily="18" charset="0"/>
                <a:cs typeface="Times New Roman" panose="02020603050405020304" pitchFamily="18" charset="0"/>
              </a:rPr>
              <a:t>How would you describe your programming skills?</a:t>
            </a:r>
          </a:p>
          <a:p>
            <a:endParaRPr lang="en-MY" sz="2800" dirty="0">
              <a:solidFill>
                <a:schemeClr val="bg1"/>
              </a:solidFill>
              <a:latin typeface="Times New Roman" panose="02020603050405020304" pitchFamily="18" charset="0"/>
              <a:cs typeface="Times New Roman" panose="02020603050405020304" pitchFamily="18" charset="0"/>
            </a:endParaRPr>
          </a:p>
          <a:p>
            <a:r>
              <a:rPr lang="en-MY" sz="2800" dirty="0">
                <a:solidFill>
                  <a:schemeClr val="bg1"/>
                </a:solidFill>
                <a:latin typeface="Times New Roman" panose="02020603050405020304" pitchFamily="18" charset="0"/>
                <a:cs typeface="Times New Roman" panose="02020603050405020304" pitchFamily="18" charset="0"/>
              </a:rPr>
              <a:t>Cronbach’s alpha (0.8772 ) ( acceptable consistency)</a:t>
            </a:r>
          </a:p>
          <a:p>
            <a:r>
              <a:rPr lang="en-MY" sz="2800" dirty="0">
                <a:solidFill>
                  <a:schemeClr val="bg1"/>
                </a:solidFill>
                <a:latin typeface="Times New Roman" panose="02020603050405020304" pitchFamily="18" charset="0"/>
                <a:cs typeface="Times New Roman" panose="02020603050405020304" pitchFamily="18" charset="0"/>
              </a:rPr>
              <a:t>KMO  (0.7453 ) (adequate)</a:t>
            </a:r>
          </a:p>
          <a:p>
            <a:r>
              <a:rPr lang="en-MY" sz="2800" dirty="0" err="1">
                <a:solidFill>
                  <a:schemeClr val="bg1"/>
                </a:solidFill>
                <a:latin typeface="Times New Roman" panose="02020603050405020304" pitchFamily="18" charset="0"/>
                <a:cs typeface="Times New Roman" panose="02020603050405020304" pitchFamily="18" charset="0"/>
              </a:rPr>
              <a:t>Barlett’s</a:t>
            </a:r>
            <a:r>
              <a:rPr lang="en-MY" sz="2800" dirty="0">
                <a:solidFill>
                  <a:schemeClr val="bg1"/>
                </a:solidFill>
                <a:latin typeface="Times New Roman" panose="02020603050405020304" pitchFamily="18" charset="0"/>
                <a:cs typeface="Times New Roman" panose="02020603050405020304" pitchFamily="18" charset="0"/>
              </a:rPr>
              <a:t> Test (1.323e-82) (significant)</a:t>
            </a:r>
            <a:endParaRPr lang="en-MY" sz="3200" dirty="0">
              <a:solidFill>
                <a:schemeClr val="bg1"/>
              </a:solidFill>
              <a:latin typeface="Times New Roman" panose="02020603050405020304" pitchFamily="18" charset="0"/>
              <a:cs typeface="Times New Roman" panose="02020603050405020304" pitchFamily="18" charset="0"/>
            </a:endParaRPr>
          </a:p>
        </p:txBody>
      </p:sp>
      <p:pic>
        <p:nvPicPr>
          <p:cNvPr id="7" name="Content Placeholder 6" descr="Text&#10;&#10;Description automatically generated with medium confidence">
            <a:extLst>
              <a:ext uri="{FF2B5EF4-FFF2-40B4-BE49-F238E27FC236}">
                <a16:creationId xmlns:a16="http://schemas.microsoft.com/office/drawing/2014/main" id="{8995CFC7-3834-E442-BA62-8127837CE087}"/>
              </a:ext>
            </a:extLst>
          </p:cNvPr>
          <p:cNvPicPr>
            <a:picLocks noGrp="1" noChangeAspect="1"/>
          </p:cNvPicPr>
          <p:nvPr>
            <p:ph idx="1"/>
          </p:nvPr>
        </p:nvPicPr>
        <p:blipFill>
          <a:blip r:embed="rId3"/>
          <a:stretch>
            <a:fillRect/>
          </a:stretch>
        </p:blipFill>
        <p:spPr>
          <a:xfrm>
            <a:off x="232178" y="3964781"/>
            <a:ext cx="11215109" cy="2211430"/>
          </a:xfrm>
        </p:spPr>
      </p:pic>
    </p:spTree>
    <p:extLst>
      <p:ext uri="{BB962C8B-B14F-4D97-AF65-F5344CB8AC3E}">
        <p14:creationId xmlns:p14="http://schemas.microsoft.com/office/powerpoint/2010/main" val="408325414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76363F-57CB-7C46-8D30-6997A8CB848E}"/>
              </a:ext>
            </a:extLst>
          </p:cNvPr>
          <p:cNvSpPr>
            <a:spLocks noGrp="1"/>
          </p:cNvSpPr>
          <p:nvPr>
            <p:ph type="title"/>
          </p:nvPr>
        </p:nvSpPr>
        <p:spPr>
          <a:xfrm>
            <a:off x="-139486" y="293771"/>
            <a:ext cx="5346915" cy="1477328"/>
          </a:xfrm>
        </p:spPr>
        <p:txBody>
          <a:bodyPr/>
          <a:lstStyle/>
          <a:p>
            <a:pPr algn="ctr"/>
            <a:r>
              <a:rPr lang="en-US" b="1" dirty="0">
                <a:solidFill>
                  <a:schemeClr val="bg1"/>
                </a:solidFill>
                <a:latin typeface="Times New Roman" panose="02020603050405020304" pitchFamily="18" charset="0"/>
                <a:cs typeface="Times New Roman" panose="02020603050405020304" pitchFamily="18" charset="0"/>
              </a:rPr>
              <a:t>PCA</a:t>
            </a:r>
            <a:br>
              <a:rPr lang="en-US" b="1" dirty="0">
                <a:solidFill>
                  <a:schemeClr val="bg1"/>
                </a:solidFill>
                <a:latin typeface="Times New Roman" panose="02020603050405020304" pitchFamily="18" charset="0"/>
                <a:cs typeface="Times New Roman" panose="02020603050405020304" pitchFamily="18" charset="0"/>
              </a:rPr>
            </a:br>
            <a:r>
              <a:rPr lang="en-US" b="1" dirty="0">
                <a:solidFill>
                  <a:schemeClr val="bg1"/>
                </a:solidFill>
                <a:latin typeface="Times New Roman" panose="02020603050405020304" pitchFamily="18" charset="0"/>
                <a:cs typeface="Times New Roman" panose="02020603050405020304" pitchFamily="18" charset="0"/>
              </a:rPr>
              <a:t>Survey Q7</a:t>
            </a:r>
            <a:br>
              <a:rPr lang="en-US" b="1" dirty="0">
                <a:solidFill>
                  <a:schemeClr val="bg1"/>
                </a:solidFill>
                <a:latin typeface="Times New Roman" panose="02020603050405020304" pitchFamily="18" charset="0"/>
                <a:cs typeface="Times New Roman" panose="02020603050405020304" pitchFamily="18" charset="0"/>
              </a:rPr>
            </a:br>
            <a:endParaRPr lang="en-US" b="1" dirty="0">
              <a:solidFill>
                <a:schemeClr val="bg1"/>
              </a:solidFill>
              <a:latin typeface="Times New Roman" panose="02020603050405020304" pitchFamily="18" charset="0"/>
              <a:cs typeface="Times New Roman" panose="02020603050405020304" pitchFamily="18" charset="0"/>
            </a:endParaRPr>
          </a:p>
        </p:txBody>
      </p:sp>
      <p:sp>
        <p:nvSpPr>
          <p:cNvPr id="6" name="Rectangle 5">
            <a:extLst>
              <a:ext uri="{FF2B5EF4-FFF2-40B4-BE49-F238E27FC236}">
                <a16:creationId xmlns:a16="http://schemas.microsoft.com/office/drawing/2014/main" id="{B335D236-8F50-8C4C-8D59-BEC353129962}"/>
              </a:ext>
            </a:extLst>
          </p:cNvPr>
          <p:cNvSpPr/>
          <p:nvPr/>
        </p:nvSpPr>
        <p:spPr>
          <a:xfrm>
            <a:off x="4411362" y="339569"/>
            <a:ext cx="7035925" cy="1569660"/>
          </a:xfrm>
          <a:prstGeom prst="rect">
            <a:avLst/>
          </a:prstGeom>
        </p:spPr>
        <p:txBody>
          <a:bodyPr wrap="square">
            <a:spAutoFit/>
          </a:bodyPr>
          <a:lstStyle/>
          <a:p>
            <a:r>
              <a:rPr lang="en-MY" sz="3200" dirty="0">
                <a:solidFill>
                  <a:schemeClr val="bg1"/>
                </a:solidFill>
                <a:latin typeface="Times New Roman" panose="02020603050405020304" pitchFamily="18" charset="0"/>
                <a:cs typeface="Times New Roman" panose="02020603050405020304" pitchFamily="18" charset="0"/>
              </a:rPr>
              <a:t>One Principle Components Explained 73.4% of the Variance. </a:t>
            </a:r>
          </a:p>
          <a:p>
            <a:endParaRPr lang="en-MY" sz="3200" dirty="0">
              <a:solidFill>
                <a:schemeClr val="bg1"/>
              </a:solidFill>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ED6974DE-F708-7940-8EC6-C3420418C130}"/>
              </a:ext>
            </a:extLst>
          </p:cNvPr>
          <p:cNvSpPr>
            <a:spLocks noGrp="1"/>
          </p:cNvSpPr>
          <p:nvPr>
            <p:ph idx="1"/>
          </p:nvPr>
        </p:nvSpPr>
        <p:spPr>
          <a:xfrm>
            <a:off x="573438" y="1790193"/>
            <a:ext cx="11329260" cy="1638807"/>
          </a:xfrm>
        </p:spPr>
        <p:txBody>
          <a:bodyPr>
            <a:normAutofit/>
          </a:bodyPr>
          <a:lstStyle/>
          <a:p>
            <a:r>
              <a:rPr lang="en-US" sz="2500" dirty="0">
                <a:solidFill>
                  <a:schemeClr val="bg1">
                    <a:alpha val="58000"/>
                  </a:schemeClr>
                </a:solidFill>
                <a:latin typeface="Times New Roman" panose="02020603050405020304" pitchFamily="18" charset="0"/>
                <a:cs typeface="Times New Roman" panose="02020603050405020304" pitchFamily="18" charset="0"/>
              </a:rPr>
              <a:t>PC1 explained 73.4% of the variance  - Person with High Value for PC1 will have </a:t>
            </a:r>
            <a:r>
              <a:rPr lang="en-US" sz="2500" dirty="0">
                <a:solidFill>
                  <a:srgbClr val="FF0000">
                    <a:alpha val="58000"/>
                  </a:srgbClr>
                </a:solidFill>
                <a:latin typeface="Times New Roman" panose="02020603050405020304" pitchFamily="18" charset="0"/>
                <a:cs typeface="Times New Roman" panose="02020603050405020304" pitchFamily="18" charset="0"/>
              </a:rPr>
              <a:t>high</a:t>
            </a:r>
            <a:r>
              <a:rPr lang="en-US" sz="2500" dirty="0">
                <a:solidFill>
                  <a:schemeClr val="bg1">
                    <a:alpha val="58000"/>
                  </a:schemeClr>
                </a:solidFill>
                <a:latin typeface="Times New Roman" panose="02020603050405020304" pitchFamily="18" charset="0"/>
                <a:cs typeface="Times New Roman" panose="02020603050405020304" pitchFamily="18" charset="0"/>
              </a:rPr>
              <a:t> </a:t>
            </a:r>
            <a:r>
              <a:rPr lang="en-US" sz="2500" dirty="0">
                <a:solidFill>
                  <a:srgbClr val="FF0000">
                    <a:alpha val="58000"/>
                  </a:srgbClr>
                </a:solidFill>
                <a:latin typeface="Times New Roman" panose="02020603050405020304" pitchFamily="18" charset="0"/>
                <a:cs typeface="Times New Roman" panose="02020603050405020304" pitchFamily="18" charset="0"/>
              </a:rPr>
              <a:t>Q1 (0.5126) and high Q3 (0.5438 ). </a:t>
            </a:r>
          </a:p>
        </p:txBody>
      </p:sp>
      <p:pic>
        <p:nvPicPr>
          <p:cNvPr id="7" name="Picture 6" descr="Table&#10;&#10;Description automatically generated with low confidence">
            <a:extLst>
              <a:ext uri="{FF2B5EF4-FFF2-40B4-BE49-F238E27FC236}">
                <a16:creationId xmlns:a16="http://schemas.microsoft.com/office/drawing/2014/main" id="{72AAE8EA-11CB-9D47-97C9-B8C89CAF7791}"/>
              </a:ext>
            </a:extLst>
          </p:cNvPr>
          <p:cNvPicPr>
            <a:picLocks noChangeAspect="1"/>
          </p:cNvPicPr>
          <p:nvPr/>
        </p:nvPicPr>
        <p:blipFill>
          <a:blip r:embed="rId3"/>
          <a:stretch>
            <a:fillRect/>
          </a:stretch>
        </p:blipFill>
        <p:spPr>
          <a:xfrm>
            <a:off x="1090065" y="3834063"/>
            <a:ext cx="9885144" cy="1876926"/>
          </a:xfrm>
          <a:prstGeom prst="rect">
            <a:avLst/>
          </a:prstGeom>
        </p:spPr>
      </p:pic>
    </p:spTree>
    <p:extLst>
      <p:ext uri="{BB962C8B-B14F-4D97-AF65-F5344CB8AC3E}">
        <p14:creationId xmlns:p14="http://schemas.microsoft.com/office/powerpoint/2010/main" val="164886506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76363F-57CB-7C46-8D30-6997A8CB848E}"/>
              </a:ext>
            </a:extLst>
          </p:cNvPr>
          <p:cNvSpPr>
            <a:spLocks noGrp="1"/>
          </p:cNvSpPr>
          <p:nvPr>
            <p:ph type="title"/>
          </p:nvPr>
        </p:nvSpPr>
        <p:spPr>
          <a:xfrm>
            <a:off x="3422542" y="290726"/>
            <a:ext cx="5346915" cy="567119"/>
          </a:xfrm>
        </p:spPr>
        <p:txBody>
          <a:bodyPr/>
          <a:lstStyle/>
          <a:p>
            <a:pPr algn="ctr"/>
            <a:r>
              <a:rPr lang="en-US" b="1">
                <a:solidFill>
                  <a:schemeClr val="bg1"/>
                </a:solidFill>
                <a:latin typeface="Times New Roman" panose="02020603050405020304" pitchFamily="18" charset="0"/>
                <a:cs typeface="Times New Roman" panose="02020603050405020304" pitchFamily="18" charset="0"/>
              </a:rPr>
              <a:t>PCA </a:t>
            </a:r>
            <a:r>
              <a:rPr lang="en-US" b="1" dirty="0">
                <a:solidFill>
                  <a:schemeClr val="bg1"/>
                </a:solidFill>
                <a:latin typeface="Times New Roman" panose="02020603050405020304" pitchFamily="18" charset="0"/>
                <a:cs typeface="Times New Roman" panose="02020603050405020304" pitchFamily="18" charset="0"/>
              </a:rPr>
              <a:t>Survey Q7</a:t>
            </a:r>
          </a:p>
        </p:txBody>
      </p:sp>
      <p:sp>
        <p:nvSpPr>
          <p:cNvPr id="5" name="Rectangle 4">
            <a:extLst>
              <a:ext uri="{FF2B5EF4-FFF2-40B4-BE49-F238E27FC236}">
                <a16:creationId xmlns:a16="http://schemas.microsoft.com/office/drawing/2014/main" id="{BD8B4206-4A29-2148-B4B7-602E621F85F8}"/>
              </a:ext>
            </a:extLst>
          </p:cNvPr>
          <p:cNvSpPr/>
          <p:nvPr/>
        </p:nvSpPr>
        <p:spPr>
          <a:xfrm>
            <a:off x="673768" y="2588027"/>
            <a:ext cx="10965458" cy="3693319"/>
          </a:xfrm>
          <a:prstGeom prst="rect">
            <a:avLst/>
          </a:prstGeom>
        </p:spPr>
        <p:txBody>
          <a:bodyPr wrap="square">
            <a:spAutoFit/>
          </a:bodyPr>
          <a:lstStyle/>
          <a:p>
            <a:r>
              <a:rPr lang="en-MY" sz="2600" b="1" dirty="0">
                <a:solidFill>
                  <a:schemeClr val="bg1"/>
                </a:solidFill>
                <a:latin typeface="Times New Roman" panose="02020603050405020304" pitchFamily="18" charset="0"/>
                <a:cs typeface="Times New Roman" panose="02020603050405020304" pitchFamily="18" charset="0"/>
              </a:rPr>
              <a:t>Interpretation: </a:t>
            </a:r>
          </a:p>
          <a:p>
            <a:endParaRPr lang="en-MY" sz="2600" b="1" dirty="0">
              <a:solidFill>
                <a:schemeClr val="bg1"/>
              </a:solidFill>
              <a:latin typeface="Times New Roman" panose="02020603050405020304" pitchFamily="18" charset="0"/>
              <a:cs typeface="Times New Roman" panose="02020603050405020304" pitchFamily="18" charset="0"/>
            </a:endParaRPr>
          </a:p>
          <a:p>
            <a:r>
              <a:rPr lang="en-MY" sz="2600" dirty="0">
                <a:solidFill>
                  <a:srgbClr val="000000"/>
                </a:solidFill>
                <a:latin typeface="Times New Roman" panose="02020603050405020304" pitchFamily="18" charset="0"/>
                <a:cs typeface="Times New Roman" panose="02020603050405020304" pitchFamily="18" charset="0"/>
              </a:rPr>
              <a:t>Q7_Q7_3 </a:t>
            </a:r>
            <a:r>
              <a:rPr lang="en-MY" sz="2600" dirty="0">
                <a:solidFill>
                  <a:schemeClr val="bg1"/>
                </a:solidFill>
                <a:latin typeface="Times New Roman" panose="02020603050405020304" pitchFamily="18" charset="0"/>
                <a:cs typeface="Times New Roman" panose="02020603050405020304" pitchFamily="18" charset="0"/>
              </a:rPr>
              <a:t>[ Q3 ] </a:t>
            </a:r>
            <a:r>
              <a:rPr lang="en-MY" sz="2600" dirty="0">
                <a:solidFill>
                  <a:srgbClr val="000000"/>
                </a:solidFill>
                <a:latin typeface="Times New Roman" panose="02020603050405020304" pitchFamily="18" charset="0"/>
                <a:cs typeface="Times New Roman" panose="02020603050405020304" pitchFamily="18" charset="0"/>
              </a:rPr>
              <a:t>is ‘I know somewhat more than most programmers about programming in </a:t>
            </a:r>
            <a:r>
              <a:rPr lang="en-MY" sz="2600" dirty="0" err="1">
                <a:solidFill>
                  <a:srgbClr val="000000"/>
                </a:solidFill>
                <a:latin typeface="Times New Roman" panose="02020603050405020304" pitchFamily="18" charset="0"/>
                <a:cs typeface="Times New Roman" panose="02020603050405020304" pitchFamily="18" charset="0"/>
              </a:rPr>
              <a:t>Javascript</a:t>
            </a:r>
            <a:r>
              <a:rPr lang="en-MY" sz="2600" b="1" dirty="0">
                <a:solidFill>
                  <a:schemeClr val="bg2"/>
                </a:solidFill>
                <a:latin typeface="Times New Roman" panose="02020603050405020304" pitchFamily="18" charset="0"/>
                <a:cs typeface="Times New Roman" panose="02020603050405020304" pitchFamily="18" charset="0"/>
              </a:rPr>
              <a:t>’ </a:t>
            </a:r>
            <a:r>
              <a:rPr lang="en-MY" sz="2600" b="1" dirty="0">
                <a:solidFill>
                  <a:srgbClr val="FF0000"/>
                </a:solidFill>
                <a:latin typeface="Times New Roman" panose="02020603050405020304" pitchFamily="18" charset="0"/>
                <a:cs typeface="Times New Roman" panose="02020603050405020304" pitchFamily="18" charset="0"/>
              </a:rPr>
              <a:t>[ most important ] </a:t>
            </a:r>
          </a:p>
          <a:p>
            <a:endParaRPr lang="en-MY" sz="2600" b="1" dirty="0">
              <a:solidFill>
                <a:srgbClr val="FF0000"/>
              </a:solidFill>
              <a:latin typeface="Times New Roman" panose="02020603050405020304" pitchFamily="18" charset="0"/>
              <a:cs typeface="Times New Roman" panose="02020603050405020304" pitchFamily="18" charset="0"/>
            </a:endParaRPr>
          </a:p>
          <a:p>
            <a:r>
              <a:rPr lang="en-MY" sz="2600" dirty="0">
                <a:solidFill>
                  <a:srgbClr val="000000"/>
                </a:solidFill>
                <a:latin typeface="Times New Roman" panose="02020603050405020304" pitchFamily="18" charset="0"/>
                <a:cs typeface="Times New Roman" panose="02020603050405020304" pitchFamily="18" charset="0"/>
              </a:rPr>
              <a:t>Q7_Q7_1 [ Q1 ] is ‘I am extremely skilled at programming in </a:t>
            </a:r>
            <a:r>
              <a:rPr lang="en-MY" sz="2600" dirty="0" err="1">
                <a:solidFill>
                  <a:srgbClr val="000000"/>
                </a:solidFill>
                <a:latin typeface="Times New Roman" panose="02020603050405020304" pitchFamily="18" charset="0"/>
                <a:cs typeface="Times New Roman" panose="02020603050405020304" pitchFamily="18" charset="0"/>
              </a:rPr>
              <a:t>Javascript</a:t>
            </a:r>
            <a:r>
              <a:rPr lang="en-MY" sz="2600" dirty="0">
                <a:solidFill>
                  <a:srgbClr val="000000"/>
                </a:solidFill>
                <a:latin typeface="Times New Roman" panose="02020603050405020304" pitchFamily="18" charset="0"/>
                <a:cs typeface="Times New Roman" panose="02020603050405020304" pitchFamily="18" charset="0"/>
              </a:rPr>
              <a:t>’ </a:t>
            </a:r>
            <a:r>
              <a:rPr lang="en-MY" sz="2600" b="1" dirty="0">
                <a:solidFill>
                  <a:srgbClr val="FF0000"/>
                </a:solidFill>
                <a:latin typeface="Times New Roman" panose="02020603050405020304" pitchFamily="18" charset="0"/>
                <a:cs typeface="Times New Roman" panose="02020603050405020304" pitchFamily="18" charset="0"/>
              </a:rPr>
              <a:t>[ 2</a:t>
            </a:r>
            <a:r>
              <a:rPr lang="en-MY" sz="2600" b="1" baseline="30000" dirty="0">
                <a:solidFill>
                  <a:srgbClr val="FF0000"/>
                </a:solidFill>
                <a:latin typeface="Times New Roman" panose="02020603050405020304" pitchFamily="18" charset="0"/>
                <a:cs typeface="Times New Roman" panose="02020603050405020304" pitchFamily="18" charset="0"/>
              </a:rPr>
              <a:t>nd</a:t>
            </a:r>
            <a:r>
              <a:rPr lang="en-MY" sz="2600" b="1" dirty="0">
                <a:solidFill>
                  <a:srgbClr val="FF0000"/>
                </a:solidFill>
                <a:latin typeface="Times New Roman" panose="02020603050405020304" pitchFamily="18" charset="0"/>
                <a:cs typeface="Times New Roman" panose="02020603050405020304" pitchFamily="18" charset="0"/>
              </a:rPr>
              <a:t>  important ] </a:t>
            </a:r>
          </a:p>
          <a:p>
            <a:endParaRPr lang="en-MY" sz="2600" b="1" dirty="0">
              <a:solidFill>
                <a:srgbClr val="FF0000"/>
              </a:solidFill>
              <a:latin typeface="Times New Roman" panose="02020603050405020304" pitchFamily="18" charset="0"/>
              <a:cs typeface="Times New Roman" panose="02020603050405020304" pitchFamily="18" charset="0"/>
            </a:endParaRPr>
          </a:p>
          <a:p>
            <a:endParaRPr lang="en-MY" sz="2600" b="1" i="0" dirty="0">
              <a:solidFill>
                <a:srgbClr val="FF0000"/>
              </a:solidFill>
              <a:effectLst/>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C55D2CF3-60C3-DC41-8414-58617174B45B}"/>
              </a:ext>
            </a:extLst>
          </p:cNvPr>
          <p:cNvPicPr>
            <a:picLocks noChangeAspect="1"/>
          </p:cNvPicPr>
          <p:nvPr/>
        </p:nvPicPr>
        <p:blipFill>
          <a:blip r:embed="rId3"/>
          <a:stretch>
            <a:fillRect/>
          </a:stretch>
        </p:blipFill>
        <p:spPr>
          <a:xfrm>
            <a:off x="673768" y="857845"/>
            <a:ext cx="10965458" cy="1434208"/>
          </a:xfrm>
          <a:prstGeom prst="rect">
            <a:avLst/>
          </a:prstGeom>
        </p:spPr>
      </p:pic>
    </p:spTree>
    <p:extLst>
      <p:ext uri="{BB962C8B-B14F-4D97-AF65-F5344CB8AC3E}">
        <p14:creationId xmlns:p14="http://schemas.microsoft.com/office/powerpoint/2010/main" val="389800977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76363F-57CB-7C46-8D30-6997A8CB848E}"/>
              </a:ext>
            </a:extLst>
          </p:cNvPr>
          <p:cNvSpPr>
            <a:spLocks noGrp="1"/>
          </p:cNvSpPr>
          <p:nvPr>
            <p:ph type="title"/>
          </p:nvPr>
        </p:nvSpPr>
        <p:spPr>
          <a:xfrm>
            <a:off x="3422542" y="290726"/>
            <a:ext cx="5346915" cy="567119"/>
          </a:xfrm>
        </p:spPr>
        <p:txBody>
          <a:bodyPr/>
          <a:lstStyle/>
          <a:p>
            <a:pPr algn="ctr"/>
            <a:r>
              <a:rPr lang="en-US" b="1" dirty="0">
                <a:solidFill>
                  <a:schemeClr val="bg1"/>
                </a:solidFill>
                <a:latin typeface="Times New Roman" panose="02020603050405020304" pitchFamily="18" charset="0"/>
                <a:cs typeface="Times New Roman" panose="02020603050405020304" pitchFamily="18" charset="0"/>
              </a:rPr>
              <a:t>Takeaway</a:t>
            </a:r>
          </a:p>
        </p:txBody>
      </p:sp>
      <p:sp>
        <p:nvSpPr>
          <p:cNvPr id="5" name="Rectangle 4">
            <a:extLst>
              <a:ext uri="{FF2B5EF4-FFF2-40B4-BE49-F238E27FC236}">
                <a16:creationId xmlns:a16="http://schemas.microsoft.com/office/drawing/2014/main" id="{BD8B4206-4A29-2148-B4B7-602E621F85F8}"/>
              </a:ext>
            </a:extLst>
          </p:cNvPr>
          <p:cNvSpPr/>
          <p:nvPr/>
        </p:nvSpPr>
        <p:spPr>
          <a:xfrm>
            <a:off x="613270" y="857845"/>
            <a:ext cx="10965458" cy="4262705"/>
          </a:xfrm>
          <a:prstGeom prst="rect">
            <a:avLst/>
          </a:prstGeom>
        </p:spPr>
        <p:txBody>
          <a:bodyPr wrap="square">
            <a:spAutoFit/>
          </a:bodyPr>
          <a:lstStyle/>
          <a:p>
            <a:endParaRPr lang="en-MY" sz="3500" b="1" dirty="0">
              <a:solidFill>
                <a:schemeClr val="bg1"/>
              </a:solidFill>
              <a:latin typeface="Times New Roman" panose="02020603050405020304" pitchFamily="18" charset="0"/>
              <a:cs typeface="Times New Roman" panose="02020603050405020304" pitchFamily="18" charset="0"/>
            </a:endParaRPr>
          </a:p>
          <a:p>
            <a:pPr fontAlgn="base"/>
            <a:r>
              <a:rPr lang="en-MY" sz="3500" dirty="0">
                <a:solidFill>
                  <a:schemeClr val="bg1"/>
                </a:solidFill>
                <a:latin typeface="Times New Roman" panose="02020603050405020304" pitchFamily="18" charset="0"/>
                <a:cs typeface="Times New Roman" panose="02020603050405020304" pitchFamily="18" charset="0"/>
              </a:rPr>
              <a:t>• Understand what the goal of analysis is and choose PCA or EFA for the data analysis</a:t>
            </a:r>
          </a:p>
          <a:p>
            <a:pPr fontAlgn="base"/>
            <a:endParaRPr lang="en-MY" sz="3500" dirty="0">
              <a:solidFill>
                <a:schemeClr val="bg1"/>
              </a:solidFill>
              <a:latin typeface="Times New Roman" panose="02020603050405020304" pitchFamily="18" charset="0"/>
              <a:cs typeface="Times New Roman" panose="02020603050405020304" pitchFamily="18" charset="0"/>
            </a:endParaRPr>
          </a:p>
          <a:p>
            <a:pPr fontAlgn="base"/>
            <a:r>
              <a:rPr lang="en-MY" sz="3500" dirty="0">
                <a:solidFill>
                  <a:schemeClr val="bg1"/>
                </a:solidFill>
                <a:latin typeface="Times New Roman" panose="02020603050405020304" pitchFamily="18" charset="0"/>
                <a:cs typeface="Times New Roman" panose="02020603050405020304" pitchFamily="18" charset="0"/>
              </a:rPr>
              <a:t>• Having done one analysis there is no need to do the other analysis.</a:t>
            </a:r>
          </a:p>
          <a:p>
            <a:endParaRPr lang="en-MY" sz="3500" b="1" dirty="0">
              <a:solidFill>
                <a:srgbClr val="FF0000"/>
              </a:solidFill>
              <a:latin typeface="Times New Roman" panose="02020603050405020304" pitchFamily="18" charset="0"/>
              <a:cs typeface="Times New Roman" panose="02020603050405020304" pitchFamily="18" charset="0"/>
            </a:endParaRPr>
          </a:p>
          <a:p>
            <a:endParaRPr lang="en-MY" sz="2600" b="1" i="0" dirty="0">
              <a:solidFill>
                <a:srgbClr val="FF0000"/>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59867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6" name="Content Placeholder 5" descr="Text, letter&#10;&#10;Description automatically generated with medium confidence">
            <a:extLst>
              <a:ext uri="{FF2B5EF4-FFF2-40B4-BE49-F238E27FC236}">
                <a16:creationId xmlns:a16="http://schemas.microsoft.com/office/drawing/2014/main" id="{5DA4F574-04E6-7B4B-905F-2D24766B7DF6}"/>
              </a:ext>
            </a:extLst>
          </p:cNvPr>
          <p:cNvPicPr>
            <a:picLocks noGrp="1" noChangeAspect="1"/>
          </p:cNvPicPr>
          <p:nvPr>
            <p:ph idx="1"/>
          </p:nvPr>
        </p:nvPicPr>
        <p:blipFill>
          <a:blip r:embed="rId3"/>
          <a:stretch>
            <a:fillRect/>
          </a:stretch>
        </p:blipFill>
        <p:spPr>
          <a:xfrm>
            <a:off x="230855" y="784412"/>
            <a:ext cx="11730289" cy="5289176"/>
          </a:xfrm>
        </p:spPr>
      </p:pic>
    </p:spTree>
    <p:extLst>
      <p:ext uri="{BB962C8B-B14F-4D97-AF65-F5344CB8AC3E}">
        <p14:creationId xmlns:p14="http://schemas.microsoft.com/office/powerpoint/2010/main" val="31343815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6" name="Content Placeholder 5" descr="Text, letter, email&#10;&#10;Description automatically generated">
            <a:extLst>
              <a:ext uri="{FF2B5EF4-FFF2-40B4-BE49-F238E27FC236}">
                <a16:creationId xmlns:a16="http://schemas.microsoft.com/office/drawing/2014/main" id="{66A7CA77-2063-5F4F-835F-CCE7DC8CE377}"/>
              </a:ext>
            </a:extLst>
          </p:cNvPr>
          <p:cNvPicPr>
            <a:picLocks noGrp="1" noChangeAspect="1"/>
          </p:cNvPicPr>
          <p:nvPr>
            <p:ph idx="1"/>
          </p:nvPr>
        </p:nvPicPr>
        <p:blipFill>
          <a:blip r:embed="rId3"/>
          <a:stretch>
            <a:fillRect/>
          </a:stretch>
        </p:blipFill>
        <p:spPr>
          <a:xfrm>
            <a:off x="2393576" y="26313"/>
            <a:ext cx="7404847" cy="6805374"/>
          </a:xfrm>
        </p:spPr>
      </p:pic>
    </p:spTree>
    <p:extLst>
      <p:ext uri="{BB962C8B-B14F-4D97-AF65-F5344CB8AC3E}">
        <p14:creationId xmlns:p14="http://schemas.microsoft.com/office/powerpoint/2010/main" val="40016535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5" name="Content Placeholder 4" descr="Text, timeline&#10;&#10;Description automatically generated">
            <a:extLst>
              <a:ext uri="{FF2B5EF4-FFF2-40B4-BE49-F238E27FC236}">
                <a16:creationId xmlns:a16="http://schemas.microsoft.com/office/drawing/2014/main" id="{79CC7F66-E2BB-F64F-B53A-11CF8750E1D9}"/>
              </a:ext>
            </a:extLst>
          </p:cNvPr>
          <p:cNvPicPr>
            <a:picLocks noGrp="1" noChangeAspect="1"/>
          </p:cNvPicPr>
          <p:nvPr>
            <p:ph idx="1"/>
          </p:nvPr>
        </p:nvPicPr>
        <p:blipFill>
          <a:blip r:embed="rId3"/>
          <a:stretch>
            <a:fillRect/>
          </a:stretch>
        </p:blipFill>
        <p:spPr>
          <a:xfrm>
            <a:off x="1255058" y="2713830"/>
            <a:ext cx="10299700" cy="3274593"/>
          </a:xfrm>
        </p:spPr>
      </p:pic>
      <p:sp>
        <p:nvSpPr>
          <p:cNvPr id="7" name="Rectangle 6">
            <a:extLst>
              <a:ext uri="{FF2B5EF4-FFF2-40B4-BE49-F238E27FC236}">
                <a16:creationId xmlns:a16="http://schemas.microsoft.com/office/drawing/2014/main" id="{801CB88A-C42B-F146-80A3-2B4E75E0FFE9}"/>
              </a:ext>
            </a:extLst>
          </p:cNvPr>
          <p:cNvSpPr/>
          <p:nvPr/>
        </p:nvSpPr>
        <p:spPr>
          <a:xfrm>
            <a:off x="1255058" y="1261269"/>
            <a:ext cx="8910918" cy="1015663"/>
          </a:xfrm>
          <a:prstGeom prst="rect">
            <a:avLst/>
          </a:prstGeom>
        </p:spPr>
        <p:txBody>
          <a:bodyPr wrap="square">
            <a:spAutoFit/>
          </a:bodyPr>
          <a:lstStyle/>
          <a:p>
            <a:pPr algn="ctr"/>
            <a:r>
              <a:rPr lang="en-MY" sz="3000" dirty="0">
                <a:solidFill>
                  <a:srgbClr val="292929"/>
                </a:solidFill>
                <a:latin typeface="charter" panose="02040503050506020203" pitchFamily="18" charset="0"/>
              </a:rPr>
              <a:t>Now, we can calculate the eigenvectors corresponding to the above eigenvalues.</a:t>
            </a:r>
            <a:endParaRPr lang="en-US" sz="3000" dirty="0"/>
          </a:p>
        </p:txBody>
      </p:sp>
    </p:spTree>
    <p:extLst>
      <p:ext uri="{BB962C8B-B14F-4D97-AF65-F5344CB8AC3E}">
        <p14:creationId xmlns:p14="http://schemas.microsoft.com/office/powerpoint/2010/main" val="3427305955"/>
      </p:ext>
    </p:extLst>
  </p:cSld>
  <p:clrMapOvr>
    <a:masterClrMapping/>
  </p:clrMapOvr>
</p:sld>
</file>

<file path=ppt/theme/theme1.xml><?xml version="1.0" encoding="utf-8"?>
<a:theme xmlns:a="http://schemas.openxmlformats.org/drawingml/2006/main" name="BlobVTI">
  <a:themeElements>
    <a:clrScheme name="AnalogousFromLightSeedRightStep">
      <a:dk1>
        <a:srgbClr val="000000"/>
      </a:dk1>
      <a:lt1>
        <a:srgbClr val="FFFFFF"/>
      </a:lt1>
      <a:dk2>
        <a:srgbClr val="272441"/>
      </a:dk2>
      <a:lt2>
        <a:srgbClr val="E2E6E8"/>
      </a:lt2>
      <a:accent1>
        <a:srgbClr val="BF9988"/>
      </a:accent1>
      <a:accent2>
        <a:srgbClr val="AFA077"/>
      </a:accent2>
      <a:accent3>
        <a:srgbClr val="A1A77E"/>
      </a:accent3>
      <a:accent4>
        <a:srgbClr val="8CAA74"/>
      </a:accent4>
      <a:accent5>
        <a:srgbClr val="82AC81"/>
      </a:accent5>
      <a:accent6>
        <a:srgbClr val="77AE8D"/>
      </a:accent6>
      <a:hlink>
        <a:srgbClr val="5E899D"/>
      </a:hlink>
      <a:folHlink>
        <a:srgbClr val="7F7F7F"/>
      </a:folHlink>
    </a:clrScheme>
    <a:fontScheme name="Blob">
      <a:majorFont>
        <a:latin typeface="Sagona Book"/>
        <a:ea typeface=""/>
        <a:cs typeface=""/>
      </a:majorFont>
      <a:minorFont>
        <a:latin typeface="Avenir Next LT Pro"/>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lobVTI" id="{06D3AACF-B619-4265-899F-5E2FB3A445D5}" vid="{F5918863-BA1A-4735-81A8-3E7BFBDA847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{D1DD58EA-CF15-FE4F-A65E-1622E3E3FF96}tf10001121</Template>
  <TotalTime>1167</TotalTime>
  <Words>4322</Words>
  <Application>Microsoft Macintosh PowerPoint</Application>
  <PresentationFormat>Widescreen</PresentationFormat>
  <Paragraphs>322</Paragraphs>
  <Slides>67</Slides>
  <Notes>42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67</vt:i4>
      </vt:variant>
    </vt:vector>
  </HeadingPairs>
  <TitlesOfParts>
    <vt:vector size="75" baseType="lpstr">
      <vt:lpstr>Arial</vt:lpstr>
      <vt:lpstr>Avenir Next LT Pro</vt:lpstr>
      <vt:lpstr>Calibri</vt:lpstr>
      <vt:lpstr>charter</vt:lpstr>
      <vt:lpstr>Sagona Book</vt:lpstr>
      <vt:lpstr>The Hand Extrablack</vt:lpstr>
      <vt:lpstr>Times New Roman</vt:lpstr>
      <vt:lpstr>BlobVTI</vt:lpstr>
      <vt:lpstr>Survey Analysis for All Treatment Groups</vt:lpstr>
      <vt:lpstr>Visual Explanation of The Mathematics Behind PCA</vt:lpstr>
      <vt:lpstr>The Mathematics Behind PCA</vt:lpstr>
      <vt:lpstr>PowerPoint Presentation</vt:lpstr>
      <vt:lpstr>The covariance matrix of the sample can be expressed as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Bogota 0 No Transparency</vt:lpstr>
      <vt:lpstr>Bogota 1 Performance  Transparency </vt:lpstr>
      <vt:lpstr>Bogota 2  Solution Transparency  </vt:lpstr>
      <vt:lpstr>Bogota 3  Full  Transparency  </vt:lpstr>
      <vt:lpstr>Interpretation: Q17 – What is your gender </vt:lpstr>
      <vt:lpstr>Bogota 0 No Transparency  </vt:lpstr>
      <vt:lpstr>Bogota 1 Performance Transparency  </vt:lpstr>
      <vt:lpstr>Bogota 2  Solution Transparency  </vt:lpstr>
      <vt:lpstr>Bogota 3  Full  Transparency  </vt:lpstr>
      <vt:lpstr>Interpretation: Q18 - What is your race/ethnicity? </vt:lpstr>
      <vt:lpstr>Bogota 0  No  Transparency  </vt:lpstr>
      <vt:lpstr>Bogota 1  Performance Transparency  </vt:lpstr>
      <vt:lpstr>Bogota 2  Solution Transparency  </vt:lpstr>
      <vt:lpstr>Bogota 3  Full  Transparency  </vt:lpstr>
      <vt:lpstr>Interpretation: Q9 - Have you participated in any programming competition before (e.g. Topcoder.com, local hacking events etc.)?  </vt:lpstr>
      <vt:lpstr>Bogota 0  No Transparency  </vt:lpstr>
      <vt:lpstr>Bogota 1  Performance Transparency  </vt:lpstr>
      <vt:lpstr>Bogota 2  Solution Transparency  </vt:lpstr>
      <vt:lpstr>Bogota 3  Full Transparency  </vt:lpstr>
      <vt:lpstr>Interpretation: Q24 - In which of the following classes are you enrolled?   </vt:lpstr>
      <vt:lpstr>The Kaiser-Meyer-Olkin Measure of Sampling Adequacy is a statistic that indicates the proportion of variance in your variables that might be caused by underlying factors. High values (close to 1.0) generally indicate that a factor analysis may be useful for the data. If the value is less than 0.50, the results of the factor analysis probably won’t be very useful.   Previous studies have suggested that KMO greater than 0.5 can be used for factor analysis, while KMO greater than 0.8 is very suitable for factor analysis. r     </vt:lpstr>
      <vt:lpstr> IDEAL VARIANCE RANGE  The total value of Total Variance Explained should be between 50% and 90% for factor analysis.        </vt:lpstr>
      <vt:lpstr> Survey Q2 Motivations </vt:lpstr>
      <vt:lpstr>PowerPoint Presentation</vt:lpstr>
      <vt:lpstr>Steps EFA for Survey Construct Motivations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PCA Survey Q2 </vt:lpstr>
      <vt:lpstr>PCA Survey Q2</vt:lpstr>
      <vt:lpstr>PCA Survey Q3 Openness/flexibilty </vt:lpstr>
      <vt:lpstr>PCA Survey Q3 </vt:lpstr>
      <vt:lpstr>PCA Survey Q3</vt:lpstr>
      <vt:lpstr>PCA Survey Q4 Skill level </vt:lpstr>
      <vt:lpstr>PCA Survey Q4 Skill level </vt:lpstr>
      <vt:lpstr>PCA Survey Q4 </vt:lpstr>
      <vt:lpstr>PCA Survey Q4</vt:lpstr>
      <vt:lpstr>PCA Survey Q5 Individual level absorptive capacity </vt:lpstr>
      <vt:lpstr>PCA. Survey Q5</vt:lpstr>
      <vt:lpstr>PCA Survey Q5 </vt:lpstr>
      <vt:lpstr>PCA Survey Q7 Individual level absorptive capacity </vt:lpstr>
      <vt:lpstr>PCA Survey Q7 </vt:lpstr>
      <vt:lpstr>PCA Survey Q7</vt:lpstr>
      <vt:lpstr>Takeaway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Survey Analysis for All Treatment Groups</dc:title>
  <dc:creator>Jia Lin Cheoh</dc:creator>
  <cp:lastModifiedBy>Jia Lin Cheoh</cp:lastModifiedBy>
  <cp:revision>180</cp:revision>
  <dcterms:created xsi:type="dcterms:W3CDTF">2021-12-27T14:01:57Z</dcterms:created>
  <dcterms:modified xsi:type="dcterms:W3CDTF">2021-12-30T11:41:24Z</dcterms:modified>
</cp:coreProperties>
</file>